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19" r:id="rId3"/>
    <p:sldId id="257" r:id="rId4"/>
    <p:sldId id="287" r:id="rId5"/>
    <p:sldId id="273" r:id="rId6"/>
    <p:sldId id="307" r:id="rId7"/>
    <p:sldId id="277" r:id="rId8"/>
    <p:sldId id="288" r:id="rId9"/>
    <p:sldId id="300" r:id="rId10"/>
    <p:sldId id="297" r:id="rId11"/>
    <p:sldId id="331" r:id="rId12"/>
    <p:sldId id="267" r:id="rId13"/>
    <p:sldId id="299" r:id="rId14"/>
    <p:sldId id="294" r:id="rId1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9CB"/>
    <a:srgbClr val="FFFF66"/>
    <a:srgbClr val="FFFF00"/>
    <a:srgbClr val="0066FF"/>
    <a:srgbClr val="E8F5A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14" y="-210"/>
      </p:cViewPr>
      <p:guideLst>
        <p:guide orient="horz" pos="21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5" Type="http://schemas.openxmlformats.org/officeDocument/2006/relationships/image" Target="../media/image13.emf"/><Relationship Id="rId4" Type="http://schemas.openxmlformats.org/officeDocument/2006/relationships/image" Target="../media/image12.emf"/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9" Type="http://schemas.openxmlformats.org/officeDocument/2006/relationships/image" Target="../media/image36.wmf"/><Relationship Id="rId8" Type="http://schemas.openxmlformats.org/officeDocument/2006/relationships/image" Target="../media/image35.wmf"/><Relationship Id="rId7" Type="http://schemas.openxmlformats.org/officeDocument/2006/relationships/image" Target="../media/image34.wmf"/><Relationship Id="rId6" Type="http://schemas.openxmlformats.org/officeDocument/2006/relationships/image" Target="../media/image22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2" Type="http://schemas.openxmlformats.org/officeDocument/2006/relationships/image" Target="../media/image39.wmf"/><Relationship Id="rId11" Type="http://schemas.openxmlformats.org/officeDocument/2006/relationships/image" Target="../media/image38.wmf"/><Relationship Id="rId10" Type="http://schemas.openxmlformats.org/officeDocument/2006/relationships/image" Target="../media/image37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3" Type="http://schemas.openxmlformats.org/officeDocument/2006/relationships/image" Target="../media/image42.wmf"/><Relationship Id="rId2" Type="http://schemas.openxmlformats.org/officeDocument/2006/relationships/image" Target="../media/image6.wmf"/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6" name="Header Placeholder 1126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en-US" sz="1200" dirty="0"/>
          </a:p>
        </p:txBody>
      </p:sp>
      <p:sp>
        <p:nvSpPr>
          <p:cNvPr id="11267" name="Date Placeholder 11266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en-US" sz="1200" dirty="0"/>
          </a:p>
        </p:txBody>
      </p:sp>
      <p:sp>
        <p:nvSpPr>
          <p:cNvPr id="11268" name="Slide Image Placeholder 11267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269" name="Text Placeholder 11268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1270" name="Footer Placeholder 11269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en-US" sz="1200" dirty="0"/>
          </a:p>
        </p:txBody>
      </p:sp>
      <p:sp>
        <p:nvSpPr>
          <p:cNvPr id="11271" name="Slide Number Placeholder 1127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.xml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31.png"/><Relationship Id="rId8" Type="http://schemas.openxmlformats.org/officeDocument/2006/relationships/image" Target="../media/image30.png"/><Relationship Id="rId7" Type="http://schemas.openxmlformats.org/officeDocument/2006/relationships/oleObject" Target="../embeddings/oleObject24.bin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8.wmf"/><Relationship Id="rId30" Type="http://schemas.openxmlformats.org/officeDocument/2006/relationships/vmlDrawing" Target="../drawings/vmlDrawing8.vml"/><Relationship Id="rId3" Type="http://schemas.openxmlformats.org/officeDocument/2006/relationships/oleObject" Target="../embeddings/oleObject22.bin"/><Relationship Id="rId29" Type="http://schemas.openxmlformats.org/officeDocument/2006/relationships/slideLayout" Target="../slideLayouts/slideLayout4.xml"/><Relationship Id="rId28" Type="http://schemas.openxmlformats.org/officeDocument/2006/relationships/image" Target="../media/image39.wmf"/><Relationship Id="rId27" Type="http://schemas.openxmlformats.org/officeDocument/2006/relationships/oleObject" Target="../embeddings/oleObject34.bin"/><Relationship Id="rId26" Type="http://schemas.openxmlformats.org/officeDocument/2006/relationships/oleObject" Target="../embeddings/oleObject33.bin"/><Relationship Id="rId25" Type="http://schemas.openxmlformats.org/officeDocument/2006/relationships/image" Target="../media/image38.wmf"/><Relationship Id="rId24" Type="http://schemas.openxmlformats.org/officeDocument/2006/relationships/oleObject" Target="../embeddings/oleObject32.bin"/><Relationship Id="rId23" Type="http://schemas.openxmlformats.org/officeDocument/2006/relationships/image" Target="../media/image37.wmf"/><Relationship Id="rId22" Type="http://schemas.openxmlformats.org/officeDocument/2006/relationships/oleObject" Target="../embeddings/oleObject31.bin"/><Relationship Id="rId21" Type="http://schemas.openxmlformats.org/officeDocument/2006/relationships/image" Target="../media/image36.wmf"/><Relationship Id="rId20" Type="http://schemas.openxmlformats.org/officeDocument/2006/relationships/oleObject" Target="../embeddings/oleObject30.bin"/><Relationship Id="rId2" Type="http://schemas.openxmlformats.org/officeDocument/2006/relationships/image" Target="../media/image27.wmf"/><Relationship Id="rId19" Type="http://schemas.openxmlformats.org/officeDocument/2006/relationships/image" Target="../media/image35.wmf"/><Relationship Id="rId18" Type="http://schemas.openxmlformats.org/officeDocument/2006/relationships/oleObject" Target="../embeddings/oleObject29.bin"/><Relationship Id="rId17" Type="http://schemas.openxmlformats.org/officeDocument/2006/relationships/image" Target="../media/image34.wmf"/><Relationship Id="rId16" Type="http://schemas.openxmlformats.org/officeDocument/2006/relationships/oleObject" Target="../embeddings/oleObject28.bin"/><Relationship Id="rId15" Type="http://schemas.openxmlformats.org/officeDocument/2006/relationships/image" Target="../media/image22.wmf"/><Relationship Id="rId14" Type="http://schemas.openxmlformats.org/officeDocument/2006/relationships/oleObject" Target="../embeddings/oleObject27.bin"/><Relationship Id="rId13" Type="http://schemas.openxmlformats.org/officeDocument/2006/relationships/image" Target="../media/image33.wmf"/><Relationship Id="rId12" Type="http://schemas.openxmlformats.org/officeDocument/2006/relationships/oleObject" Target="../embeddings/oleObject26.bin"/><Relationship Id="rId11" Type="http://schemas.openxmlformats.org/officeDocument/2006/relationships/image" Target="../media/image32.wmf"/><Relationship Id="rId10" Type="http://schemas.openxmlformats.org/officeDocument/2006/relationships/oleObject" Target="../embeddings/oleObject25.bin"/><Relationship Id="rId1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43.wmf"/><Relationship Id="rId8" Type="http://schemas.openxmlformats.org/officeDocument/2006/relationships/oleObject" Target="../embeddings/oleObject38.bin"/><Relationship Id="rId7" Type="http://schemas.openxmlformats.org/officeDocument/2006/relationships/image" Target="../media/image42.wmf"/><Relationship Id="rId6" Type="http://schemas.openxmlformats.org/officeDocument/2006/relationships/oleObject" Target="../embeddings/oleObject3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6.bin"/><Relationship Id="rId3" Type="http://schemas.openxmlformats.org/officeDocument/2006/relationships/image" Target="../media/image41.wmf"/><Relationship Id="rId2" Type="http://schemas.openxmlformats.org/officeDocument/2006/relationships/oleObject" Target="../embeddings/oleObject35.bin"/><Relationship Id="rId13" Type="http://schemas.openxmlformats.org/officeDocument/2006/relationships/vmlDrawing" Target="../drawings/vmlDrawing9.vml"/><Relationship Id="rId12" Type="http://schemas.openxmlformats.org/officeDocument/2006/relationships/slideLayout" Target="../slideLayouts/slideLayout4.xml"/><Relationship Id="rId11" Type="http://schemas.openxmlformats.org/officeDocument/2006/relationships/image" Target="../media/image44.wmf"/><Relationship Id="rId10" Type="http://schemas.openxmlformats.org/officeDocument/2006/relationships/oleObject" Target="../embeddings/oleObject39.bin"/><Relationship Id="rId1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2" Type="http://schemas.openxmlformats.org/officeDocument/2006/relationships/image" Target="../media/image6.wmf"/><Relationship Id="rId1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0.bin"/><Relationship Id="rId8" Type="http://schemas.openxmlformats.org/officeDocument/2006/relationships/image" Target="../media/image12.emf"/><Relationship Id="rId7" Type="http://schemas.openxmlformats.org/officeDocument/2006/relationships/oleObject" Target="../embeddings/oleObject9.bin"/><Relationship Id="rId6" Type="http://schemas.openxmlformats.org/officeDocument/2006/relationships/image" Target="../media/image11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emf"/><Relationship Id="rId3" Type="http://schemas.openxmlformats.org/officeDocument/2006/relationships/oleObject" Target="../embeddings/oleObject7.bin"/><Relationship Id="rId2" Type="http://schemas.openxmlformats.org/officeDocument/2006/relationships/image" Target="../media/image9.emf"/><Relationship Id="rId12" Type="http://schemas.openxmlformats.org/officeDocument/2006/relationships/vmlDrawing" Target="../drawings/vmlDrawing4.vml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13.emf"/><Relationship Id="rId1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18.wmf"/><Relationship Id="rId8" Type="http://schemas.openxmlformats.org/officeDocument/2006/relationships/oleObject" Target="../embeddings/oleObject14.bin"/><Relationship Id="rId7" Type="http://schemas.openxmlformats.org/officeDocument/2006/relationships/image" Target="../media/image17.wmf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2.bin"/><Relationship Id="rId3" Type="http://schemas.openxmlformats.org/officeDocument/2006/relationships/image" Target="../media/image15.wmf"/><Relationship Id="rId2" Type="http://schemas.openxmlformats.org/officeDocument/2006/relationships/oleObject" Target="../embeddings/oleObject11.bin"/><Relationship Id="rId15" Type="http://schemas.openxmlformats.org/officeDocument/2006/relationships/vmlDrawing" Target="../drawings/vmlDrawing5.vml"/><Relationship Id="rId14" Type="http://schemas.openxmlformats.org/officeDocument/2006/relationships/slideLayout" Target="../slideLayouts/slideLayout4.xml"/><Relationship Id="rId13" Type="http://schemas.openxmlformats.org/officeDocument/2006/relationships/image" Target="../media/image20.wmf"/><Relationship Id="rId12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10" Type="http://schemas.openxmlformats.org/officeDocument/2006/relationships/oleObject" Target="../embeddings/oleObject15.bin"/><Relationship Id="rId1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6.vml"/><Relationship Id="rId5" Type="http://schemas.openxmlformats.org/officeDocument/2006/relationships/slideLayout" Target="../slideLayouts/slideLayout13.xml"/><Relationship Id="rId4" Type="http://schemas.openxmlformats.org/officeDocument/2006/relationships/slide" Target="slide11.xml"/><Relationship Id="rId3" Type="http://schemas.openxmlformats.org/officeDocument/2006/relationships/image" Target="../media/image14.png"/><Relationship Id="rId2" Type="http://schemas.openxmlformats.org/officeDocument/2006/relationships/image" Target="../media/image21.wmf"/><Relationship Id="rId1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7.vml"/><Relationship Id="rId8" Type="http://schemas.openxmlformats.org/officeDocument/2006/relationships/slideLayout" Target="../slideLayouts/slideLayout4.xml"/><Relationship Id="rId7" Type="http://schemas.openxmlformats.org/officeDocument/2006/relationships/slide" Target="slide12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Relationship Id="rId3" Type="http://schemas.openxmlformats.org/officeDocument/2006/relationships/oleObject" Target="../embeddings/oleObject19.bin"/><Relationship Id="rId2" Type="http://schemas.openxmlformats.org/officeDocument/2006/relationships/image" Target="../media/image22.wmf"/><Relationship Id="rId1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44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2" name="Picture 4" descr="EJ145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3495"/>
            <a:ext cx="9144000" cy="6831965"/>
          </a:xfrm>
          <a:prstGeom prst="rect">
            <a:avLst/>
          </a:prstGeom>
          <a:noFill/>
          <a:ln w="28575" cap="flat" cmpd="sng">
            <a:solidFill>
              <a:srgbClr val="FF33CC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053" name="WordArt 5"/>
          <p:cNvSpPr>
            <a:spLocks noTextEdit="1"/>
          </p:cNvSpPr>
          <p:nvPr/>
        </p:nvSpPr>
        <p:spPr>
          <a:xfrm>
            <a:off x="1532890" y="2047240"/>
            <a:ext cx="6205220" cy="17786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sz="4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HP001 4 hàng" pitchFamily="34" charset="0"/>
                <a:cs typeface="Times New Roman" panose="02020603050405020304" pitchFamily="18" charset="0"/>
              </a:rPr>
              <a:t>Kính chào quý thầy giáo, cô giáo </a:t>
            </a:r>
            <a:endParaRPr lang="en-US" sz="400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ea typeface="HP001 4 hàng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HP001 4 hàng" pitchFamily="34" charset="0"/>
                <a:cs typeface="Times New Roman" panose="02020603050405020304" pitchFamily="18" charset="0"/>
              </a:rPr>
              <a:t>cùng toàn thể các em học sinh thân yêu.</a:t>
            </a:r>
            <a:endParaRPr lang="en-US" sz="400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ea typeface="HP001 4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055" name="WordArt 5"/>
          <p:cNvSpPr>
            <a:spLocks noTextEdit="1"/>
          </p:cNvSpPr>
          <p:nvPr/>
        </p:nvSpPr>
        <p:spPr>
          <a:xfrm>
            <a:off x="2229485" y="4566920"/>
            <a:ext cx="4762500" cy="4864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sz="20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ea typeface="HP001 4 hàng" pitchFamily="34" charset="0"/>
                <a:cs typeface="Times New Roman" panose="02020603050405020304" pitchFamily="18" charset="0"/>
              </a:rPr>
              <a:t>Giáo viên: Trần Thị Kim Chinh</a:t>
            </a:r>
            <a:endParaRPr lang="en-US" sz="200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ea typeface="HP001 4 hàng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" name="Rectangle 12"/>
          <p:cNvSpPr/>
          <p:nvPr/>
        </p:nvSpPr>
        <p:spPr>
          <a:xfrm>
            <a:off x="946785" y="1634490"/>
            <a:ext cx="2284095" cy="226123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1" name="Group 19"/>
          <p:cNvGrpSpPr/>
          <p:nvPr/>
        </p:nvGrpSpPr>
        <p:grpSpPr>
          <a:xfrm rot="6720000">
            <a:off x="1711960" y="2991485"/>
            <a:ext cx="1685290" cy="1733550"/>
            <a:chOff x="9088" y="93423"/>
            <a:chExt cx="1892" cy="1928"/>
          </a:xfrm>
        </p:grpSpPr>
        <p:grpSp>
          <p:nvGrpSpPr>
            <p:cNvPr id="24" name="Group 17"/>
            <p:cNvGrpSpPr/>
            <p:nvPr/>
          </p:nvGrpSpPr>
          <p:grpSpPr>
            <a:xfrm>
              <a:off x="9096" y="93423"/>
              <a:ext cx="1884" cy="1929"/>
              <a:chOff x="10596" y="93423"/>
              <a:chExt cx="1884" cy="1929"/>
            </a:xfrm>
          </p:grpSpPr>
          <p:cxnSp>
            <p:nvCxnSpPr>
              <p:cNvPr id="25" name="Straight Connector 15"/>
              <p:cNvCxnSpPr/>
              <p:nvPr/>
            </p:nvCxnSpPr>
            <p:spPr>
              <a:xfrm>
                <a:off x="10596" y="93423"/>
                <a:ext cx="0" cy="192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16"/>
              <p:cNvCxnSpPr/>
              <p:nvPr/>
            </p:nvCxnSpPr>
            <p:spPr>
              <a:xfrm>
                <a:off x="10596" y="95352"/>
                <a:ext cx="1884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Rectangle 18"/>
            <p:cNvSpPr/>
            <p:nvPr/>
          </p:nvSpPr>
          <p:spPr>
            <a:xfrm>
              <a:off x="9088" y="95233"/>
              <a:ext cx="119" cy="119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prstDash val="soli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28" name="Straight Connector 15"/>
          <p:cNvCxnSpPr/>
          <p:nvPr/>
        </p:nvCxnSpPr>
        <p:spPr>
          <a:xfrm rot="8040000">
            <a:off x="2656205" y="2524125"/>
            <a:ext cx="0" cy="161671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16"/>
          <p:cNvCxnSpPr/>
          <p:nvPr/>
        </p:nvCxnSpPr>
        <p:spPr>
          <a:xfrm flipH="1">
            <a:off x="2049145" y="1651000"/>
            <a:ext cx="1179576" cy="112522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 Box 29"/>
          <p:cNvSpPr txBox="1"/>
          <p:nvPr/>
        </p:nvSpPr>
        <p:spPr>
          <a:xfrm>
            <a:off x="639445" y="382270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A</a:t>
            </a:r>
            <a:endParaRPr lang="en-US"/>
          </a:p>
        </p:txBody>
      </p:sp>
      <p:sp>
        <p:nvSpPr>
          <p:cNvPr id="31" name="Text Box 30"/>
          <p:cNvSpPr txBox="1"/>
          <p:nvPr/>
        </p:nvSpPr>
        <p:spPr>
          <a:xfrm>
            <a:off x="3090545" y="394589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B</a:t>
            </a:r>
            <a:endParaRPr lang="en-US"/>
          </a:p>
        </p:txBody>
      </p:sp>
      <p:sp>
        <p:nvSpPr>
          <p:cNvPr id="32" name="Text Box 31"/>
          <p:cNvSpPr txBox="1"/>
          <p:nvPr/>
        </p:nvSpPr>
        <p:spPr>
          <a:xfrm>
            <a:off x="3225165" y="1431925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C</a:t>
            </a:r>
            <a:endParaRPr lang="en-US"/>
          </a:p>
        </p:txBody>
      </p:sp>
      <p:sp>
        <p:nvSpPr>
          <p:cNvPr id="33" name="Text Box 32"/>
          <p:cNvSpPr txBox="1"/>
          <p:nvPr/>
        </p:nvSpPr>
        <p:spPr>
          <a:xfrm>
            <a:off x="3221355" y="2912745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F</a:t>
            </a:r>
            <a:endParaRPr lang="en-US"/>
          </a:p>
        </p:txBody>
      </p:sp>
      <p:sp>
        <p:nvSpPr>
          <p:cNvPr id="34" name="Text Box 33"/>
          <p:cNvSpPr txBox="1"/>
          <p:nvPr/>
        </p:nvSpPr>
        <p:spPr>
          <a:xfrm>
            <a:off x="1130935" y="4032885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x</a:t>
            </a:r>
            <a:endParaRPr lang="en-US"/>
          </a:p>
        </p:txBody>
      </p:sp>
      <p:sp>
        <p:nvSpPr>
          <p:cNvPr id="35" name="Text Box 34"/>
          <p:cNvSpPr txBox="1"/>
          <p:nvPr/>
        </p:nvSpPr>
        <p:spPr>
          <a:xfrm>
            <a:off x="1597025" y="394589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E</a:t>
            </a:r>
            <a:endParaRPr lang="en-US"/>
          </a:p>
        </p:txBody>
      </p:sp>
      <p:sp>
        <p:nvSpPr>
          <p:cNvPr id="36" name="Text Box 35"/>
          <p:cNvSpPr txBox="1"/>
          <p:nvPr/>
        </p:nvSpPr>
        <p:spPr>
          <a:xfrm flipH="1">
            <a:off x="595630" y="1333500"/>
            <a:ext cx="4273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D</a:t>
            </a:r>
            <a:endParaRPr lang="en-US"/>
          </a:p>
        </p:txBody>
      </p:sp>
      <p:sp>
        <p:nvSpPr>
          <p:cNvPr id="37" name="Text Box 36"/>
          <p:cNvSpPr txBox="1"/>
          <p:nvPr/>
        </p:nvSpPr>
        <p:spPr>
          <a:xfrm>
            <a:off x="3500755" y="3331845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y</a:t>
            </a:r>
            <a:endParaRPr lang="en-US"/>
          </a:p>
        </p:txBody>
      </p:sp>
      <p:sp>
        <p:nvSpPr>
          <p:cNvPr id="38" name="Text Box 37"/>
          <p:cNvSpPr txBox="1"/>
          <p:nvPr/>
        </p:nvSpPr>
        <p:spPr>
          <a:xfrm>
            <a:off x="1865630" y="244983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O</a:t>
            </a: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53770" y="1644015"/>
            <a:ext cx="76200" cy="12827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161030" y="1642745"/>
            <a:ext cx="76200" cy="12827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162935" y="3779520"/>
            <a:ext cx="76200" cy="12827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2" name="Text Box 41"/>
          <p:cNvSpPr txBox="1"/>
          <p:nvPr/>
        </p:nvSpPr>
        <p:spPr>
          <a:xfrm>
            <a:off x="671830" y="252222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a</a:t>
            </a:r>
            <a:endParaRPr lang="en-US"/>
          </a:p>
        </p:txBody>
      </p:sp>
      <p:sp>
        <p:nvSpPr>
          <p:cNvPr id="43" name="Text Box 42"/>
          <p:cNvSpPr txBox="1"/>
          <p:nvPr/>
        </p:nvSpPr>
        <p:spPr>
          <a:xfrm>
            <a:off x="1855470" y="134239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a</a:t>
            </a:r>
            <a:endParaRPr lang="en-US"/>
          </a:p>
        </p:txBody>
      </p:sp>
      <p:sp>
        <p:nvSpPr>
          <p:cNvPr id="45" name="Rectangle 12"/>
          <p:cNvSpPr/>
          <p:nvPr/>
        </p:nvSpPr>
        <p:spPr>
          <a:xfrm>
            <a:off x="5170805" y="1558290"/>
            <a:ext cx="2284095" cy="226123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6" name="Group 19"/>
          <p:cNvGrpSpPr/>
          <p:nvPr/>
        </p:nvGrpSpPr>
        <p:grpSpPr>
          <a:xfrm rot="6720000">
            <a:off x="5935980" y="2915285"/>
            <a:ext cx="1685290" cy="1733550"/>
            <a:chOff x="9088" y="93423"/>
            <a:chExt cx="1892" cy="1928"/>
          </a:xfrm>
        </p:grpSpPr>
        <p:grpSp>
          <p:nvGrpSpPr>
            <p:cNvPr id="47" name="Group 17"/>
            <p:cNvGrpSpPr/>
            <p:nvPr/>
          </p:nvGrpSpPr>
          <p:grpSpPr>
            <a:xfrm>
              <a:off x="9096" y="93423"/>
              <a:ext cx="1884" cy="1929"/>
              <a:chOff x="10596" y="93423"/>
              <a:chExt cx="1884" cy="1929"/>
            </a:xfrm>
          </p:grpSpPr>
          <p:cxnSp>
            <p:nvCxnSpPr>
              <p:cNvPr id="48" name="Straight Connector 15"/>
              <p:cNvCxnSpPr/>
              <p:nvPr/>
            </p:nvCxnSpPr>
            <p:spPr>
              <a:xfrm>
                <a:off x="10596" y="93423"/>
                <a:ext cx="0" cy="192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16"/>
              <p:cNvCxnSpPr/>
              <p:nvPr/>
            </p:nvCxnSpPr>
            <p:spPr>
              <a:xfrm>
                <a:off x="10596" y="95352"/>
                <a:ext cx="1884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0" name="Rectangle 18"/>
            <p:cNvSpPr/>
            <p:nvPr/>
          </p:nvSpPr>
          <p:spPr>
            <a:xfrm>
              <a:off x="9088" y="95233"/>
              <a:ext cx="119" cy="119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prstDash val="soli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51" name="Straight Connector 15"/>
          <p:cNvCxnSpPr>
            <a:stCxn id="45" idx="2"/>
          </p:cNvCxnSpPr>
          <p:nvPr/>
        </p:nvCxnSpPr>
        <p:spPr>
          <a:xfrm flipH="1" flipV="1">
            <a:off x="6298565" y="2694940"/>
            <a:ext cx="0" cy="112458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16"/>
          <p:cNvCxnSpPr/>
          <p:nvPr/>
        </p:nvCxnSpPr>
        <p:spPr>
          <a:xfrm flipH="1">
            <a:off x="6289675" y="2667000"/>
            <a:ext cx="11430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 Box 52"/>
          <p:cNvSpPr txBox="1"/>
          <p:nvPr/>
        </p:nvSpPr>
        <p:spPr>
          <a:xfrm>
            <a:off x="4863465" y="374650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A</a:t>
            </a:r>
            <a:endParaRPr lang="en-US"/>
          </a:p>
        </p:txBody>
      </p:sp>
      <p:sp>
        <p:nvSpPr>
          <p:cNvPr id="54" name="Text Box 53"/>
          <p:cNvSpPr txBox="1"/>
          <p:nvPr/>
        </p:nvSpPr>
        <p:spPr>
          <a:xfrm>
            <a:off x="7314565" y="386969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B</a:t>
            </a:r>
            <a:endParaRPr lang="en-US"/>
          </a:p>
        </p:txBody>
      </p:sp>
      <p:sp>
        <p:nvSpPr>
          <p:cNvPr id="55" name="Text Box 54"/>
          <p:cNvSpPr txBox="1"/>
          <p:nvPr/>
        </p:nvSpPr>
        <p:spPr>
          <a:xfrm>
            <a:off x="7449185" y="1355725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C</a:t>
            </a:r>
            <a:endParaRPr lang="en-US"/>
          </a:p>
        </p:txBody>
      </p:sp>
      <p:sp>
        <p:nvSpPr>
          <p:cNvPr id="56" name="Text Box 55"/>
          <p:cNvSpPr txBox="1"/>
          <p:nvPr/>
        </p:nvSpPr>
        <p:spPr>
          <a:xfrm>
            <a:off x="7445375" y="2836545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F</a:t>
            </a:r>
            <a:endParaRPr lang="en-US"/>
          </a:p>
        </p:txBody>
      </p:sp>
      <p:sp>
        <p:nvSpPr>
          <p:cNvPr id="57" name="Text Box 56"/>
          <p:cNvSpPr txBox="1"/>
          <p:nvPr/>
        </p:nvSpPr>
        <p:spPr>
          <a:xfrm>
            <a:off x="5354955" y="3956685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x</a:t>
            </a:r>
            <a:endParaRPr lang="en-US"/>
          </a:p>
        </p:txBody>
      </p:sp>
      <p:sp>
        <p:nvSpPr>
          <p:cNvPr id="58" name="Text Box 57"/>
          <p:cNvSpPr txBox="1"/>
          <p:nvPr/>
        </p:nvSpPr>
        <p:spPr>
          <a:xfrm>
            <a:off x="5821045" y="386969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E</a:t>
            </a:r>
            <a:endParaRPr lang="en-US"/>
          </a:p>
        </p:txBody>
      </p:sp>
      <p:sp>
        <p:nvSpPr>
          <p:cNvPr id="59" name="Text Box 58"/>
          <p:cNvSpPr txBox="1"/>
          <p:nvPr/>
        </p:nvSpPr>
        <p:spPr>
          <a:xfrm flipH="1">
            <a:off x="4819650" y="1257300"/>
            <a:ext cx="4273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D</a:t>
            </a:r>
            <a:endParaRPr lang="en-US"/>
          </a:p>
        </p:txBody>
      </p:sp>
      <p:sp>
        <p:nvSpPr>
          <p:cNvPr id="60" name="Text Box 59"/>
          <p:cNvSpPr txBox="1"/>
          <p:nvPr/>
        </p:nvSpPr>
        <p:spPr>
          <a:xfrm>
            <a:off x="7724775" y="3255645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y</a:t>
            </a:r>
            <a:endParaRPr lang="en-US"/>
          </a:p>
        </p:txBody>
      </p:sp>
      <p:sp>
        <p:nvSpPr>
          <p:cNvPr id="61" name="Text Box 60"/>
          <p:cNvSpPr txBox="1"/>
          <p:nvPr/>
        </p:nvSpPr>
        <p:spPr>
          <a:xfrm>
            <a:off x="6089650" y="237363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O</a:t>
            </a: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177790" y="1559560"/>
            <a:ext cx="76200" cy="12827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385050" y="1558290"/>
            <a:ext cx="76200" cy="12827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378700" y="3686810"/>
            <a:ext cx="76200" cy="12827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5" name="Text Box 64"/>
          <p:cNvSpPr txBox="1"/>
          <p:nvPr/>
        </p:nvSpPr>
        <p:spPr>
          <a:xfrm>
            <a:off x="4895850" y="244602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a</a:t>
            </a:r>
            <a:endParaRPr lang="en-US"/>
          </a:p>
        </p:txBody>
      </p:sp>
      <p:sp>
        <p:nvSpPr>
          <p:cNvPr id="66" name="Text Box 65"/>
          <p:cNvSpPr txBox="1"/>
          <p:nvPr/>
        </p:nvSpPr>
        <p:spPr>
          <a:xfrm>
            <a:off x="6079490" y="126619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a</a:t>
            </a:r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225540" y="3691890"/>
            <a:ext cx="76200" cy="12827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16200000">
            <a:off x="7350760" y="2647950"/>
            <a:ext cx="76200" cy="12827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Picture 17409" descr="flowlin2.gif (13943 bytes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685800" cy="6553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1" name="Picture 17410" descr="flowlin2.gif (13943 bytes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58200" y="0"/>
            <a:ext cx="685800" cy="6553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2" name="Picture 17411" descr="flowlin2.gif (13943 byte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172200"/>
            <a:ext cx="8229600" cy="685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4" name="Picture 17413" descr="flowlin2.gif (13943 byte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6200"/>
            <a:ext cx="8229600" cy="685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6" name="Text Box 17415"/>
          <p:cNvSpPr txBox="1"/>
          <p:nvPr/>
        </p:nvSpPr>
        <p:spPr>
          <a:xfrm>
            <a:off x="838200" y="2209800"/>
            <a:ext cx="7696200" cy="28613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err="1">
                <a:solidFill>
                  <a:schemeClr val="tx1"/>
                </a:solidFill>
                <a:latin typeface="Times New Roman" panose="02020603050405020304" pitchFamily="18" charset="0"/>
              </a:rPr>
              <a:t>+ </a:t>
            </a:r>
            <a:r>
              <a:rPr lang="en-US" sz="2400" err="1">
                <a:solidFill>
                  <a:schemeClr val="tx1"/>
                </a:solidFill>
                <a:latin typeface="Times New Roman" panose="02020603050405020304" pitchFamily="18" charset="0"/>
              </a:rPr>
              <a:t>Nắm vững công thức tính diện tích các đa giác đơn giản, đặc biệt là các phương pháp tính diện tích đa giác.</a:t>
            </a:r>
            <a:endParaRPr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2400" err="1">
                <a:solidFill>
                  <a:schemeClr val="tx1"/>
                </a:solidFill>
                <a:latin typeface="Times New Roman" panose="02020603050405020304" pitchFamily="18" charset="0"/>
              </a:rPr>
              <a:t>+ </a:t>
            </a:r>
            <a:r>
              <a:rPr lang="en-US" sz="2400" err="1">
                <a:solidFill>
                  <a:schemeClr val="tx1"/>
                </a:solidFill>
                <a:latin typeface="Times New Roman" panose="02020603050405020304" pitchFamily="18" charset="0"/>
              </a:rPr>
              <a:t>BTVN: Bài tập 40; 44 Sgk, 48; 50 Sbt/164</a:t>
            </a:r>
            <a:endParaRPr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2400" err="1">
                <a:solidFill>
                  <a:schemeClr val="tx1"/>
                </a:solidFill>
                <a:latin typeface="Times New Roman" panose="02020603050405020304" pitchFamily="18" charset="0"/>
              </a:rPr>
              <a:t>+ </a:t>
            </a:r>
            <a:r>
              <a:rPr lang="en-US" sz="2400" err="1">
                <a:solidFill>
                  <a:schemeClr val="tx1"/>
                </a:solidFill>
                <a:latin typeface="Times New Roman" panose="02020603050405020304" pitchFamily="18" charset="0"/>
              </a:rPr>
              <a:t>Trả lời các câu hỏi ôn tập chương II.</a:t>
            </a:r>
            <a:endParaRPr lang="en-US" sz="2400" err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+ Đọc và nghiên cứu bài Định lý Ta-Lét trong tam giác ở chương III: Tam giác đồng dạng.</a:t>
            </a:r>
            <a:endParaRPr 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2450" y="1437005"/>
            <a:ext cx="7932420" cy="70675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40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Hướng dẫn học bài ở nhà</a:t>
            </a:r>
            <a:endParaRPr lang="en-US" altLang="zh-CN" sz="4000" b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custDataLst>
      <p:tags r:id="rId3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charRg st="0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6">
                                            <p:txEl>
                                              <p:charRg st="0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charRg st="74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6">
                                            <p:txEl>
                                              <p:charRg st="74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charRg st="114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16">
                                            <p:txEl>
                                              <p:charRg st="114" end="1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 Box 4"/>
          <p:cNvSpPr txBox="1"/>
          <p:nvPr/>
        </p:nvSpPr>
        <p:spPr>
          <a:xfrm>
            <a:off x="455295" y="3497580"/>
            <a:ext cx="36506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/>
              <a:t>  =&gt;                           (g.c.g)</a:t>
            </a:r>
            <a:endParaRPr lang="en-US" sz="2400"/>
          </a:p>
        </p:txBody>
      </p:sp>
      <p:graphicFrame>
        <p:nvGraphicFramePr>
          <p:cNvPr id="40" name="Content Placeholder -2147482547"/>
          <p:cNvGraphicFramePr>
            <a:graphicFrameLocks noChangeAspect="1"/>
          </p:cNvGraphicFramePr>
          <p:nvPr>
            <p:ph sz="half" idx="1"/>
          </p:nvPr>
        </p:nvGraphicFramePr>
        <p:xfrm>
          <a:off x="1068197" y="3572669"/>
          <a:ext cx="1894840" cy="343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" name="" r:id="rId1" imgW="990600" imgH="177165" progId="Equation.DSMT4">
                  <p:embed/>
                </p:oleObj>
              </mc:Choice>
              <mc:Fallback>
                <p:oleObj name="" r:id="rId1" imgW="990600" imgH="177165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68197" y="3572669"/>
                        <a:ext cx="1894840" cy="3435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7"/>
          <p:cNvSpPr txBox="1"/>
          <p:nvPr/>
        </p:nvSpPr>
        <p:spPr>
          <a:xfrm>
            <a:off x="455295" y="3957955"/>
            <a:ext cx="498983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/>
              <a:t>  =&gt;  S</a:t>
            </a:r>
            <a:r>
              <a:rPr lang="en-US" sz="2400" baseline="-25000"/>
              <a:t>AOE</a:t>
            </a:r>
            <a:r>
              <a:rPr lang="en-US" sz="2400"/>
              <a:t> = S</a:t>
            </a:r>
            <a:r>
              <a:rPr lang="en-US" sz="2400" baseline="-25000"/>
              <a:t>BOF  </a:t>
            </a:r>
            <a:r>
              <a:rPr lang="en-US" sz="2400"/>
              <a:t> </a:t>
            </a:r>
            <a:endParaRPr lang="en-US" sz="2400"/>
          </a:p>
          <a:p>
            <a:r>
              <a:rPr lang="en-US" sz="2400"/>
              <a:t>  =&gt; S</a:t>
            </a:r>
            <a:r>
              <a:rPr lang="en-US" sz="2400" baseline="-25000"/>
              <a:t>OAE</a:t>
            </a:r>
            <a:r>
              <a:rPr lang="en-US" sz="2400"/>
              <a:t> + S</a:t>
            </a:r>
            <a:r>
              <a:rPr lang="en-US" sz="2400" baseline="-25000"/>
              <a:t>OEB</a:t>
            </a:r>
            <a:r>
              <a:rPr lang="en-US" sz="2400"/>
              <a:t> = S</a:t>
            </a:r>
            <a:r>
              <a:rPr lang="en-US" sz="2400" baseline="-25000"/>
              <a:t>OEB</a:t>
            </a:r>
            <a:r>
              <a:rPr lang="en-US" sz="2400"/>
              <a:t> + S</a:t>
            </a:r>
            <a:r>
              <a:rPr lang="en-US" sz="2400" baseline="-25000"/>
              <a:t>BOF</a:t>
            </a:r>
            <a:r>
              <a:rPr lang="en-US" sz="2400"/>
              <a:t>  </a:t>
            </a:r>
            <a:endParaRPr lang="en-US" sz="2400"/>
          </a:p>
          <a:p>
            <a:r>
              <a:rPr lang="en-US" sz="2400"/>
              <a:t>  Hay S</a:t>
            </a:r>
            <a:r>
              <a:rPr lang="en-US" sz="2400" baseline="-25000"/>
              <a:t>OAB</a:t>
            </a:r>
            <a:r>
              <a:rPr lang="en-US" sz="2400"/>
              <a:t> = S</a:t>
            </a:r>
            <a:r>
              <a:rPr lang="en-US" sz="2400" baseline="-25000"/>
              <a:t>OEBF</a:t>
            </a:r>
            <a:endParaRPr lang="en-US" sz="2400"/>
          </a:p>
          <a:p>
            <a:r>
              <a:rPr lang="en-US" sz="2400"/>
              <a:t>  </a:t>
            </a:r>
            <a:endParaRPr lang="en-US" sz="2400"/>
          </a:p>
          <a:p>
            <a:r>
              <a:rPr lang="en-US" sz="2400"/>
              <a:t>  Mà S</a:t>
            </a:r>
            <a:r>
              <a:rPr lang="en-US" sz="2400" baseline="-25000"/>
              <a:t>OAB</a:t>
            </a:r>
            <a:r>
              <a:rPr lang="en-US" sz="2400"/>
              <a:t> =    S</a:t>
            </a:r>
            <a:r>
              <a:rPr lang="en-US" sz="2400" baseline="-25000"/>
              <a:t>ABCD</a:t>
            </a:r>
            <a:r>
              <a:rPr lang="en-US" sz="2400"/>
              <a:t> =     </a:t>
            </a:r>
            <a:endParaRPr lang="en-US" sz="2400"/>
          </a:p>
          <a:p>
            <a:endParaRPr lang="en-US" sz="2400"/>
          </a:p>
          <a:p>
            <a:r>
              <a:rPr lang="en-US" sz="2400"/>
              <a:t>=&gt; S</a:t>
            </a:r>
            <a:r>
              <a:rPr lang="en-US" sz="2400" baseline="-25000"/>
              <a:t>OEBF </a:t>
            </a:r>
            <a:r>
              <a:rPr lang="en-US" sz="2400"/>
              <a:t> =              </a:t>
            </a:r>
            <a:endParaRPr lang="en-US" sz="2400"/>
          </a:p>
        </p:txBody>
      </p:sp>
      <p:graphicFrame>
        <p:nvGraphicFramePr>
          <p:cNvPr id="9" name="Content Placeholder 8"/>
          <p:cNvGraphicFramePr/>
          <p:nvPr>
            <p:ph sz="half" idx="2"/>
          </p:nvPr>
        </p:nvGraphicFramePr>
        <p:xfrm>
          <a:off x="2019300" y="5279390"/>
          <a:ext cx="3206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3" imgW="406400" imgH="154305" progId="Equation.DSMT4">
                  <p:embed/>
                </p:oleObj>
              </mc:Choice>
              <mc:Fallback>
                <p:oleObj name="" r:id="rId3" imgW="406400" imgH="154305" progId="Equation.DSMT4">
                  <p:embed/>
                  <p:pic>
                    <p:nvPicPr>
                      <p:cNvPr id="0" name="Picture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9300" y="5279390"/>
                        <a:ext cx="320675" cy="69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/>
          <p:nvPr/>
        </p:nvGraphicFramePr>
        <p:xfrm>
          <a:off x="3357880" y="5241290"/>
          <a:ext cx="31178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" r:id="rId5" imgW="215900" imgH="419100" progId="Equation.DSMT4">
                  <p:embed/>
                </p:oleObj>
              </mc:Choice>
              <mc:Fallback>
                <p:oleObj name="" r:id="rId5" imgW="215900" imgH="419100" progId="Equation.DSMT4">
                  <p:embed/>
                  <p:pic>
                    <p:nvPicPr>
                      <p:cNvPr id="0" name="Picture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7880" y="5241290"/>
                        <a:ext cx="311785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/>
          <p:nvPr/>
        </p:nvGraphicFramePr>
        <p:xfrm>
          <a:off x="2048510" y="5974715"/>
          <a:ext cx="31178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" name="" r:id="rId7" imgW="215900" imgH="419100" progId="Equation.DSMT4">
                  <p:embed/>
                </p:oleObj>
              </mc:Choice>
              <mc:Fallback>
                <p:oleObj name="" r:id="rId7" imgW="215900" imgH="419100" progId="Equation.DSMT4">
                  <p:embed/>
                  <p:pic>
                    <p:nvPicPr>
                      <p:cNvPr id="0" name="Picture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48510" y="5974715"/>
                        <a:ext cx="311785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18"/>
          <p:cNvPicPr/>
          <p:nvPr/>
        </p:nvPicPr>
        <p:blipFill>
          <a:blip r:embed="rId8"/>
          <a:stretch>
            <a:fillRect/>
          </a:stretch>
        </p:blipFill>
        <p:spPr>
          <a:xfrm>
            <a:off x="3227070" y="465138"/>
            <a:ext cx="0" cy="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" name="Picture 19"/>
          <p:cNvPicPr/>
          <p:nvPr/>
        </p:nvPicPr>
        <p:blipFill>
          <a:blip r:embed="rId9"/>
          <a:stretch>
            <a:fillRect/>
          </a:stretch>
        </p:blipFill>
        <p:spPr>
          <a:xfrm>
            <a:off x="3227070" y="771843"/>
            <a:ext cx="0" cy="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" name="Text Box 28"/>
          <p:cNvSpPr txBox="1"/>
          <p:nvPr/>
        </p:nvSpPr>
        <p:spPr>
          <a:xfrm>
            <a:off x="697230" y="465455"/>
            <a:ext cx="5085715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MJXc-TeX-math-Iw" charset="0"/>
              </a:rPr>
              <a:t>Vì ABCD là hình vuông =&gt;</a:t>
            </a: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MJXc-TeX-math-Iw" charset="0"/>
            </a:endParaRPr>
          </a:p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MJXc-TeX-math-Iw" charset="0"/>
              </a:rPr>
              <a:t>hay                             .</a:t>
            </a: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MJXc-TeX-math-Iw" charset="0"/>
            </a:endParaRPr>
          </a:p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MJXc-TeX-math-Iw" charset="0"/>
              </a:rPr>
              <a:t>Lại có:                  hay</a:t>
            </a: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MJXc-TeX-math-Iw" charset="0"/>
            </a:endParaRPr>
          </a:p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MJXc-TeX-math-Iw" charset="0"/>
              </a:rPr>
              <a:t>=&gt;                      (cùng phụ với        )  </a:t>
            </a: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MJXc-TeX-math-Iw" charset="0"/>
            </a:endParaRPr>
          </a:p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MJXc-TeX-math-Iw" charset="0"/>
              </a:rPr>
              <a:t>Xét             và          </a:t>
            </a: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MJXc-TeX-math-Iw" charset="0"/>
            </a:endParaRPr>
          </a:p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MJXc-TeX-math-Iw" charset="0"/>
              </a:rPr>
              <a:t>Có:                     (cmt)</a:t>
            </a: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MJXc-TeX-math-Iw" charset="0"/>
            </a:endParaRPr>
          </a:p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MJXc-TeX-math-Iw" charset="0"/>
              </a:rPr>
              <a:t>OA = OB (O là tâm đối xứng)</a:t>
            </a: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MJXc-TeX-math-Iw" charset="0"/>
            </a:endParaRPr>
          </a:p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MJXc-TeX-math-Iw" charset="0"/>
              </a:rPr>
              <a:t>                     ( = 45</a:t>
            </a:r>
            <a:r>
              <a:rPr lang="en-US" sz="2400" baseline="30000">
                <a:solidFill>
                  <a:srgbClr val="000000"/>
                </a:solidFill>
                <a:latin typeface="Times New Roman" panose="02020603050405020304" pitchFamily="18" charset="0"/>
                <a:cs typeface="MJXc-TeX-math-Iw" charset="0"/>
              </a:rPr>
              <a:t>0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MJXc-TeX-math-Iw" charset="0"/>
              </a:rPr>
              <a:t>)</a:t>
            </a: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MJXc-TeX-math-Iw" charset="0"/>
            </a:endParaRPr>
          </a:p>
        </p:txBody>
      </p:sp>
      <p:graphicFrame>
        <p:nvGraphicFramePr>
          <p:cNvPr id="30" name="Content Placeholder -2147482547"/>
          <p:cNvGraphicFramePr>
            <a:graphicFrameLocks noChangeAspect="1"/>
          </p:cNvGraphicFramePr>
          <p:nvPr/>
        </p:nvGraphicFramePr>
        <p:xfrm>
          <a:off x="4172585" y="411480"/>
          <a:ext cx="1360170" cy="42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" name="" r:id="rId10" imgW="711200" imgH="228600" progId="Equation.DSMT4">
                  <p:embed/>
                </p:oleObj>
              </mc:Choice>
              <mc:Fallback>
                <p:oleObj name="" r:id="rId10" imgW="711200" imgH="2286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172585" y="411480"/>
                        <a:ext cx="1360170" cy="4216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Content Placeholder -2147482547"/>
          <p:cNvGraphicFramePr>
            <a:graphicFrameLocks noChangeAspect="1"/>
          </p:cNvGraphicFramePr>
          <p:nvPr/>
        </p:nvGraphicFramePr>
        <p:xfrm>
          <a:off x="3460115" y="1142365"/>
          <a:ext cx="21621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" name="" r:id="rId12" imgW="1130300" imgH="228600" progId="Equation.DSMT4">
                  <p:embed/>
                </p:oleObj>
              </mc:Choice>
              <mc:Fallback>
                <p:oleObj name="" r:id="rId12" imgW="1130300" imgH="2286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460115" y="1142365"/>
                        <a:ext cx="2162175" cy="450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Content Placeholder -2147482547"/>
          <p:cNvGraphicFramePr>
            <a:graphicFrameLocks noChangeAspect="1"/>
          </p:cNvGraphicFramePr>
          <p:nvPr/>
        </p:nvGraphicFramePr>
        <p:xfrm>
          <a:off x="1697355" y="1134745"/>
          <a:ext cx="1263015" cy="520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" name="" r:id="rId14" imgW="660400" imgH="254000" progId="Equation.DSMT4">
                  <p:embed/>
                </p:oleObj>
              </mc:Choice>
              <mc:Fallback>
                <p:oleObj name="" r:id="rId14" imgW="660400" imgH="2540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697355" y="1134745"/>
                        <a:ext cx="1263015" cy="5200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Content Placeholder -2147482547"/>
          <p:cNvGraphicFramePr>
            <a:graphicFrameLocks noChangeAspect="1"/>
          </p:cNvGraphicFramePr>
          <p:nvPr/>
        </p:nvGraphicFramePr>
        <p:xfrm>
          <a:off x="1265555" y="790575"/>
          <a:ext cx="2186305" cy="442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" name="" r:id="rId16" imgW="1143000" imgH="228600" progId="Equation.DSMT4">
                  <p:embed/>
                </p:oleObj>
              </mc:Choice>
              <mc:Fallback>
                <p:oleObj name="" r:id="rId16" imgW="1143000" imgH="2286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265555" y="790575"/>
                        <a:ext cx="2186305" cy="4425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Content Placeholder -2147482547"/>
          <p:cNvGraphicFramePr>
            <a:graphicFrameLocks noChangeAspect="1"/>
          </p:cNvGraphicFramePr>
          <p:nvPr/>
        </p:nvGraphicFramePr>
        <p:xfrm>
          <a:off x="1171258" y="1533525"/>
          <a:ext cx="1555115" cy="423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" name="" r:id="rId18" imgW="812800" imgH="228600" progId="Equation.DSMT4">
                  <p:embed/>
                </p:oleObj>
              </mc:Choice>
              <mc:Fallback>
                <p:oleObj name="" r:id="rId18" imgW="812800" imgH="2286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171258" y="1533525"/>
                        <a:ext cx="1555115" cy="4235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/>
          <p:nvPr/>
        </p:nvGraphicFramePr>
        <p:xfrm>
          <a:off x="1271905" y="1976120"/>
          <a:ext cx="915670" cy="351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" name="" r:id="rId20" imgW="545465" imgH="412750" progId="Equation.DSMT4">
                  <p:embed/>
                </p:oleObj>
              </mc:Choice>
              <mc:Fallback>
                <p:oleObj name="" r:id="rId20" imgW="545465" imgH="412750" progId="Equation.DSMT4">
                  <p:embed/>
                  <p:pic>
                    <p:nvPicPr>
                      <p:cNvPr id="0" name="Picture 4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271905" y="1976120"/>
                        <a:ext cx="915670" cy="351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/>
          <p:nvPr/>
        </p:nvGraphicFramePr>
        <p:xfrm>
          <a:off x="4586605" y="1544320"/>
          <a:ext cx="54546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" name="" r:id="rId22" imgW="355600" imgH="228600" progId="Equation.DSMT4">
                  <p:embed/>
                </p:oleObj>
              </mc:Choice>
              <mc:Fallback>
                <p:oleObj name="" r:id="rId22" imgW="355600" imgH="228600" progId="Equation.DSMT4">
                  <p:embed/>
                  <p:pic>
                    <p:nvPicPr>
                      <p:cNvPr id="0" name="Picture 44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586605" y="1544320"/>
                        <a:ext cx="545465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/>
          <p:nvPr/>
        </p:nvGraphicFramePr>
        <p:xfrm>
          <a:off x="2639695" y="1976120"/>
          <a:ext cx="891540" cy="351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" name="" r:id="rId24" imgW="431800" imgH="177165" progId="Equation.DSMT4">
                  <p:embed/>
                </p:oleObj>
              </mc:Choice>
              <mc:Fallback>
                <p:oleObj name="" r:id="rId24" imgW="431800" imgH="177165" progId="Equation.DSMT4">
                  <p:embed/>
                  <p:pic>
                    <p:nvPicPr>
                      <p:cNvPr id="0" name="Picture 44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639695" y="1976120"/>
                        <a:ext cx="891540" cy="351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Content Placeholder -2147482547"/>
          <p:cNvGraphicFramePr>
            <a:graphicFrameLocks noChangeAspect="1"/>
          </p:cNvGraphicFramePr>
          <p:nvPr/>
        </p:nvGraphicFramePr>
        <p:xfrm>
          <a:off x="1271588" y="2260600"/>
          <a:ext cx="1555115" cy="423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" name="" r:id="rId26" imgW="812800" imgH="228600" progId="Equation.DSMT4">
                  <p:embed/>
                </p:oleObj>
              </mc:Choice>
              <mc:Fallback>
                <p:oleObj name="" r:id="rId26" imgW="812800" imgH="2286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271588" y="2260600"/>
                        <a:ext cx="1555115" cy="4235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Content Placeholder -2147482547"/>
          <p:cNvGraphicFramePr>
            <a:graphicFrameLocks noChangeAspect="1"/>
          </p:cNvGraphicFramePr>
          <p:nvPr/>
        </p:nvGraphicFramePr>
        <p:xfrm>
          <a:off x="785178" y="3026410"/>
          <a:ext cx="1530985" cy="423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" name="" r:id="rId27" imgW="800100" imgH="228600" progId="Equation.DSMT4">
                  <p:embed/>
                </p:oleObj>
              </mc:Choice>
              <mc:Fallback>
                <p:oleObj name="" r:id="rId27" imgW="800100" imgH="2286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785178" y="3026410"/>
                        <a:ext cx="1530985" cy="4235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Text Box 101"/>
          <p:cNvSpPr txBox="1"/>
          <p:nvPr/>
        </p:nvSpPr>
        <p:spPr>
          <a:xfrm>
            <a:off x="805815" y="107950"/>
            <a:ext cx="481647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MJXc-TeX-math-Iw" charset="0"/>
              </a:rPr>
              <a:t>Chứng minh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MJXc-TeX-math-Iw" charset="0"/>
              </a:rPr>
              <a:t>: Nối OA, OB </a:t>
            </a: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MJXc-TeX-math-Iw" charset="0"/>
            </a:endParaRPr>
          </a:p>
        </p:txBody>
      </p:sp>
      <p:grpSp>
        <p:nvGrpSpPr>
          <p:cNvPr id="33" name="Group 33"/>
          <p:cNvGrpSpPr/>
          <p:nvPr/>
        </p:nvGrpSpPr>
        <p:grpSpPr>
          <a:xfrm>
            <a:off x="5984875" y="992505"/>
            <a:ext cx="2473960" cy="3075305"/>
            <a:chOff x="8663" y="90691"/>
            <a:chExt cx="2751" cy="3452"/>
          </a:xfrm>
        </p:grpSpPr>
        <p:sp>
          <p:nvSpPr>
            <p:cNvPr id="23" name="Rectangle 12"/>
            <p:cNvSpPr/>
            <p:nvPr/>
          </p:nvSpPr>
          <p:spPr>
            <a:xfrm>
              <a:off x="8663" y="90691"/>
              <a:ext cx="2540" cy="25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4" name="Group 19"/>
            <p:cNvGrpSpPr/>
            <p:nvPr/>
          </p:nvGrpSpPr>
          <p:grpSpPr>
            <a:xfrm rot="6720000">
              <a:off x="9504" y="92233"/>
              <a:ext cx="1892" cy="1928"/>
              <a:chOff x="9088" y="93423"/>
              <a:chExt cx="1892" cy="1928"/>
            </a:xfrm>
          </p:grpSpPr>
          <p:grpSp>
            <p:nvGrpSpPr>
              <p:cNvPr id="25" name="Group 17"/>
              <p:cNvGrpSpPr/>
              <p:nvPr/>
            </p:nvGrpSpPr>
            <p:grpSpPr>
              <a:xfrm>
                <a:off x="9096" y="93423"/>
                <a:ext cx="1884" cy="1929"/>
                <a:chOff x="10596" y="93423"/>
                <a:chExt cx="1884" cy="1929"/>
              </a:xfrm>
            </p:grpSpPr>
            <p:cxnSp>
              <p:nvCxnSpPr>
                <p:cNvPr id="26" name="Straight Connector 15"/>
                <p:cNvCxnSpPr/>
                <p:nvPr/>
              </p:nvCxnSpPr>
              <p:spPr>
                <a:xfrm>
                  <a:off x="10596" y="93423"/>
                  <a:ext cx="0" cy="192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16"/>
                <p:cNvCxnSpPr/>
                <p:nvPr/>
              </p:nvCxnSpPr>
              <p:spPr>
                <a:xfrm>
                  <a:off x="10596" y="95352"/>
                  <a:ext cx="188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Rectangle 18"/>
              <p:cNvSpPr/>
              <p:nvPr/>
            </p:nvSpPr>
            <p:spPr>
              <a:xfrm>
                <a:off x="9088" y="95233"/>
                <a:ext cx="119" cy="119"/>
              </a:xfrm>
              <a:prstGeom prst="rect">
                <a:avLst/>
              </a:prstGeom>
              <a:noFill/>
              <a:ln w="6350" cmpd="sng">
                <a:solidFill>
                  <a:schemeClr val="tx1"/>
                </a:solidFill>
                <a:prstDash val="soli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</p:grpSp>
        <p:grpSp>
          <p:nvGrpSpPr>
            <p:cNvPr id="37" name="Group 17"/>
            <p:cNvGrpSpPr/>
            <p:nvPr/>
          </p:nvGrpSpPr>
          <p:grpSpPr>
            <a:xfrm rot="8040000">
              <a:off x="9037" y="92332"/>
              <a:ext cx="1786" cy="1798"/>
              <a:chOff x="10596" y="93423"/>
              <a:chExt cx="1884" cy="1929"/>
            </a:xfrm>
          </p:grpSpPr>
          <p:cxnSp>
            <p:nvCxnSpPr>
              <p:cNvPr id="38" name="Straight Connector 15"/>
              <p:cNvCxnSpPr/>
              <p:nvPr/>
            </p:nvCxnSpPr>
            <p:spPr>
              <a:xfrm>
                <a:off x="10596" y="93423"/>
                <a:ext cx="0" cy="19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16"/>
              <p:cNvCxnSpPr/>
              <p:nvPr/>
            </p:nvCxnSpPr>
            <p:spPr>
              <a:xfrm>
                <a:off x="10596" y="95352"/>
                <a:ext cx="188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Text Box 45"/>
          <p:cNvSpPr txBox="1"/>
          <p:nvPr/>
        </p:nvSpPr>
        <p:spPr>
          <a:xfrm>
            <a:off x="5663565" y="3025775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A</a:t>
            </a:r>
            <a:endParaRPr lang="en-US"/>
          </a:p>
        </p:txBody>
      </p:sp>
      <p:sp>
        <p:nvSpPr>
          <p:cNvPr id="47" name="Text Box 46"/>
          <p:cNvSpPr txBox="1"/>
          <p:nvPr/>
        </p:nvSpPr>
        <p:spPr>
          <a:xfrm>
            <a:off x="8242935" y="3169285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B</a:t>
            </a:r>
            <a:endParaRPr lang="en-US"/>
          </a:p>
        </p:txBody>
      </p:sp>
      <p:sp>
        <p:nvSpPr>
          <p:cNvPr id="48" name="Text Box 47"/>
          <p:cNvSpPr txBox="1"/>
          <p:nvPr/>
        </p:nvSpPr>
        <p:spPr>
          <a:xfrm>
            <a:off x="8307705" y="77851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C</a:t>
            </a:r>
            <a:endParaRPr lang="en-US"/>
          </a:p>
        </p:txBody>
      </p:sp>
      <p:sp>
        <p:nvSpPr>
          <p:cNvPr id="49" name="Text Box 48"/>
          <p:cNvSpPr txBox="1"/>
          <p:nvPr/>
        </p:nvSpPr>
        <p:spPr>
          <a:xfrm>
            <a:off x="8307705" y="2266315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F</a:t>
            </a:r>
            <a:endParaRPr lang="en-US"/>
          </a:p>
        </p:txBody>
      </p:sp>
      <p:sp>
        <p:nvSpPr>
          <p:cNvPr id="58" name="Text Box 57"/>
          <p:cNvSpPr txBox="1"/>
          <p:nvPr/>
        </p:nvSpPr>
        <p:spPr>
          <a:xfrm>
            <a:off x="6157595" y="3394075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x</a:t>
            </a:r>
            <a:endParaRPr lang="en-US"/>
          </a:p>
        </p:txBody>
      </p:sp>
      <p:sp>
        <p:nvSpPr>
          <p:cNvPr id="59" name="Text Box 58"/>
          <p:cNvSpPr txBox="1"/>
          <p:nvPr/>
        </p:nvSpPr>
        <p:spPr>
          <a:xfrm>
            <a:off x="6597015" y="324485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E</a:t>
            </a:r>
            <a:endParaRPr lang="en-US"/>
          </a:p>
        </p:txBody>
      </p:sp>
      <p:sp>
        <p:nvSpPr>
          <p:cNvPr id="60" name="Text Box 59"/>
          <p:cNvSpPr txBox="1"/>
          <p:nvPr/>
        </p:nvSpPr>
        <p:spPr>
          <a:xfrm flipH="1">
            <a:off x="5633720" y="778510"/>
            <a:ext cx="4273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D</a:t>
            </a:r>
            <a:endParaRPr lang="en-US"/>
          </a:p>
        </p:txBody>
      </p:sp>
      <p:sp>
        <p:nvSpPr>
          <p:cNvPr id="61" name="Text Box 60"/>
          <p:cNvSpPr txBox="1"/>
          <p:nvPr/>
        </p:nvSpPr>
        <p:spPr>
          <a:xfrm>
            <a:off x="8606790" y="241427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y</a:t>
            </a:r>
            <a:endParaRPr lang="en-US"/>
          </a:p>
        </p:txBody>
      </p:sp>
      <p:sp>
        <p:nvSpPr>
          <p:cNvPr id="62" name="Text Box 61"/>
          <p:cNvSpPr txBox="1"/>
          <p:nvPr/>
        </p:nvSpPr>
        <p:spPr>
          <a:xfrm>
            <a:off x="6888480" y="181483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O</a:t>
            </a:r>
            <a:endParaRPr lang="en-US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Text Box 99"/>
          <p:cNvSpPr txBox="1"/>
          <p:nvPr/>
        </p:nvSpPr>
        <p:spPr>
          <a:xfrm>
            <a:off x="382270" y="186055"/>
            <a:ext cx="842073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/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5. Bài tập 5 (Bài tập 40/Sgk)</a:t>
            </a:r>
            <a:endParaRPr lang="en-US" sz="2200" b="1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en-US" sz="2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Tính diện tích thực của hồ nước có sơ đồ là phần gạch sọc trên hình 155 (cạnh của mỗi hình vuông là 1cm, tỉ lệ 1/10000).</a:t>
            </a:r>
            <a:endParaRPr lang="en-US" sz="2200"/>
          </a:p>
        </p:txBody>
      </p:sp>
      <p:pic>
        <p:nvPicPr>
          <p:cNvPr id="4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5714365" y="1330960"/>
            <a:ext cx="3145790" cy="30880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1" name="Text Box 100"/>
          <p:cNvSpPr txBox="1"/>
          <p:nvPr/>
        </p:nvSpPr>
        <p:spPr>
          <a:xfrm>
            <a:off x="252095" y="1176655"/>
            <a:ext cx="8202930" cy="5154295"/>
          </a:xfrm>
          <a:prstGeom prst="rect">
            <a:avLst/>
          </a:prstGeom>
          <a:noFill/>
          <a:ln w="28575" cmpd="sng">
            <a:noFill/>
            <a:prstDash val="solid"/>
          </a:ln>
        </p:spPr>
        <p:txBody>
          <a:bodyPr wrap="square">
            <a:spAutoFit/>
          </a:bodyPr>
          <a:p>
            <a:r>
              <a:rPr lang="en-US" sz="2100" b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Lời giải:</a:t>
            </a:r>
            <a:r>
              <a:rPr lang="en-US" sz="21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S</a:t>
            </a:r>
            <a:r>
              <a:rPr lang="en-US" sz="2100" baseline="-25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ABCD</a:t>
            </a:r>
            <a:r>
              <a:rPr lang="en-US" sz="21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= 6.8 = 48 (ô vuông)</a:t>
            </a:r>
            <a:endParaRPr lang="en-US" sz="21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sz="20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1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</a:t>
            </a:r>
            <a:r>
              <a:rPr lang="en-US" sz="2100" baseline="-25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ΔAEN</a:t>
            </a:r>
            <a:r>
              <a:rPr lang="en-US" sz="21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=        = 2 </a:t>
            </a:r>
            <a:r>
              <a:rPr lang="en-US" sz="210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(ô vuông)</a:t>
            </a:r>
            <a:endParaRPr lang="en-US" sz="210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  <a:p>
            <a:endParaRPr lang="en-US" sz="16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1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</a:t>
            </a:r>
            <a:r>
              <a:rPr lang="en-US" sz="2100" baseline="-25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ΔJKL</a:t>
            </a:r>
            <a:r>
              <a:rPr lang="en-US" sz="21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=        = 1,5 (ô vuông)</a:t>
            </a:r>
            <a:endParaRPr lang="en-US" sz="21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sz="14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1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</a:t>
            </a:r>
            <a:r>
              <a:rPr lang="en-US" sz="2100" baseline="-25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ΔDMN</a:t>
            </a:r>
            <a:r>
              <a:rPr lang="en-US" sz="21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=        = 2 (ô vuông)</a:t>
            </a:r>
            <a:endParaRPr lang="en-US" sz="21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sz="16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1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</a:t>
            </a:r>
            <a:r>
              <a:rPr lang="en-US" sz="2100" baseline="-25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BFGH</a:t>
            </a:r>
            <a:r>
              <a:rPr lang="en-US" sz="21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=                = 6 (ô vuông)</a:t>
            </a:r>
            <a:endParaRPr lang="en-US" sz="21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sz="18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1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</a:t>
            </a:r>
            <a:r>
              <a:rPr lang="en-US" sz="2100" baseline="-25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CIJK</a:t>
            </a:r>
            <a:r>
              <a:rPr lang="en-US" sz="21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=               = 3 (ô vuông)</a:t>
            </a:r>
            <a:endParaRPr lang="en-US" sz="21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sz="14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1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Diện tích phần gạch sọc trên hình là:</a:t>
            </a:r>
            <a:endParaRPr lang="en-US" sz="21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10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6.8 - (2 + 1 + 2 +6 + 3) = 48</a:t>
            </a:r>
            <a:r>
              <a:rPr lang="en-US" sz="21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– 14,5 = 33,5 ô vuôngDo tỉ lệ xích 1/10000 là nên diện tích thực tế là:33,5 x 10000</a:t>
            </a:r>
            <a:r>
              <a:rPr lang="en-US" sz="2100" baseline="30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1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= 3 350 000 000 (cm</a:t>
            </a:r>
            <a:r>
              <a:rPr lang="en-US" sz="2100" baseline="30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1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) = 335000 (m</a:t>
            </a:r>
            <a:r>
              <a:rPr lang="en-US" sz="2100" baseline="30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1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endParaRPr lang="en-US" sz="21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755640" y="1701800"/>
            <a:ext cx="2708275" cy="889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63895" y="3749040"/>
            <a:ext cx="2708275" cy="889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455025" y="1710690"/>
            <a:ext cx="3175" cy="202311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63895" y="1734820"/>
            <a:ext cx="3175" cy="202311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8"/>
          <p:cNvSpPr txBox="1"/>
          <p:nvPr/>
        </p:nvSpPr>
        <p:spPr>
          <a:xfrm>
            <a:off x="5384165" y="1517650"/>
            <a:ext cx="330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A</a:t>
            </a:r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8425815" y="1333500"/>
            <a:ext cx="330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B</a:t>
            </a:r>
            <a:endParaRPr lang="en-US"/>
          </a:p>
        </p:txBody>
      </p:sp>
      <p:sp>
        <p:nvSpPr>
          <p:cNvPr id="11" name="Text Box 10"/>
          <p:cNvSpPr txBox="1"/>
          <p:nvPr/>
        </p:nvSpPr>
        <p:spPr>
          <a:xfrm>
            <a:off x="8472170" y="3810000"/>
            <a:ext cx="330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C</a:t>
            </a:r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5436235" y="3501390"/>
            <a:ext cx="330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D</a:t>
            </a:r>
            <a:endParaRPr lang="en-US"/>
          </a:p>
        </p:txBody>
      </p:sp>
      <p:sp>
        <p:nvSpPr>
          <p:cNvPr id="13" name="Text Box 12"/>
          <p:cNvSpPr txBox="1"/>
          <p:nvPr/>
        </p:nvSpPr>
        <p:spPr>
          <a:xfrm>
            <a:off x="6426200" y="1330960"/>
            <a:ext cx="330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E</a:t>
            </a:r>
            <a:endParaRPr lang="en-US"/>
          </a:p>
        </p:txBody>
      </p:sp>
      <p:sp>
        <p:nvSpPr>
          <p:cNvPr id="14" name="Text Box 13"/>
          <p:cNvSpPr txBox="1"/>
          <p:nvPr/>
        </p:nvSpPr>
        <p:spPr>
          <a:xfrm>
            <a:off x="6019165" y="3711575"/>
            <a:ext cx="330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M</a:t>
            </a:r>
            <a:endParaRPr lang="en-US"/>
          </a:p>
        </p:txBody>
      </p:sp>
      <p:sp>
        <p:nvSpPr>
          <p:cNvPr id="15" name="Text Box 14"/>
          <p:cNvSpPr txBox="1"/>
          <p:nvPr/>
        </p:nvSpPr>
        <p:spPr>
          <a:xfrm>
            <a:off x="6731000" y="3711575"/>
            <a:ext cx="330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L</a:t>
            </a:r>
            <a:endParaRPr lang="en-US"/>
          </a:p>
        </p:txBody>
      </p:sp>
      <p:sp>
        <p:nvSpPr>
          <p:cNvPr id="16" name="Text Box 15"/>
          <p:cNvSpPr txBox="1"/>
          <p:nvPr/>
        </p:nvSpPr>
        <p:spPr>
          <a:xfrm>
            <a:off x="7752715" y="3380740"/>
            <a:ext cx="330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J</a:t>
            </a:r>
            <a:endParaRPr lang="en-US"/>
          </a:p>
        </p:txBody>
      </p:sp>
      <p:sp>
        <p:nvSpPr>
          <p:cNvPr id="17" name="Text Box 16"/>
          <p:cNvSpPr txBox="1"/>
          <p:nvPr/>
        </p:nvSpPr>
        <p:spPr>
          <a:xfrm>
            <a:off x="5383530" y="2150745"/>
            <a:ext cx="330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N</a:t>
            </a:r>
            <a:endParaRPr lang="en-US"/>
          </a:p>
        </p:txBody>
      </p:sp>
      <p:sp>
        <p:nvSpPr>
          <p:cNvPr id="19" name="Text Box 18"/>
          <p:cNvSpPr txBox="1"/>
          <p:nvPr/>
        </p:nvSpPr>
        <p:spPr>
          <a:xfrm>
            <a:off x="7752715" y="3711575"/>
            <a:ext cx="330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K</a:t>
            </a:r>
            <a:endParaRPr lang="en-US"/>
          </a:p>
        </p:txBody>
      </p:sp>
      <p:sp>
        <p:nvSpPr>
          <p:cNvPr id="20" name="Text Box 19"/>
          <p:cNvSpPr txBox="1"/>
          <p:nvPr/>
        </p:nvSpPr>
        <p:spPr>
          <a:xfrm>
            <a:off x="8455025" y="3164840"/>
            <a:ext cx="330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I</a:t>
            </a:r>
            <a:endParaRPr lang="en-US"/>
          </a:p>
        </p:txBody>
      </p:sp>
      <p:sp>
        <p:nvSpPr>
          <p:cNvPr id="21" name="Text Box 20"/>
          <p:cNvSpPr txBox="1"/>
          <p:nvPr/>
        </p:nvSpPr>
        <p:spPr>
          <a:xfrm>
            <a:off x="8422640" y="2078990"/>
            <a:ext cx="330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H</a:t>
            </a:r>
            <a:endParaRPr lang="en-US"/>
          </a:p>
        </p:txBody>
      </p:sp>
      <p:sp>
        <p:nvSpPr>
          <p:cNvPr id="22" name="Text Box 21"/>
          <p:cNvSpPr txBox="1"/>
          <p:nvPr/>
        </p:nvSpPr>
        <p:spPr>
          <a:xfrm>
            <a:off x="7121525" y="1342390"/>
            <a:ext cx="330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F</a:t>
            </a:r>
            <a:endParaRPr lang="en-US"/>
          </a:p>
        </p:txBody>
      </p:sp>
      <p:sp>
        <p:nvSpPr>
          <p:cNvPr id="23" name="Text Box 22"/>
          <p:cNvSpPr txBox="1"/>
          <p:nvPr/>
        </p:nvSpPr>
        <p:spPr>
          <a:xfrm>
            <a:off x="7748905" y="2065655"/>
            <a:ext cx="330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G</a:t>
            </a:r>
            <a:endParaRPr lang="en-US"/>
          </a:p>
        </p:txBody>
      </p:sp>
      <p:graphicFrame>
        <p:nvGraphicFramePr>
          <p:cNvPr id="24" name="Content Placeholder 23"/>
          <p:cNvGraphicFramePr/>
          <p:nvPr>
            <p:ph sz="half" idx="1"/>
          </p:nvPr>
        </p:nvGraphicFramePr>
        <p:xfrm>
          <a:off x="1155065" y="2613025"/>
          <a:ext cx="396875" cy="566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" name="" r:id="rId2" imgW="266700" imgH="444500" progId="Equation.DSMT4">
                  <p:embed/>
                </p:oleObj>
              </mc:Choice>
              <mc:Fallback>
                <p:oleObj name="" r:id="rId2" imgW="266700" imgH="444500" progId="Equation.DSMT4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5065" y="2613025"/>
                        <a:ext cx="396875" cy="566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/>
          <p:nvPr/>
        </p:nvGraphicFramePr>
        <p:xfrm>
          <a:off x="1244600" y="2019300"/>
          <a:ext cx="45974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" name="" r:id="rId4" imgW="478790" imgH="655320" progId="Equation.DSMT4">
                  <p:embed/>
                </p:oleObj>
              </mc:Choice>
              <mc:Fallback>
                <p:oleObj name="" r:id="rId4" imgW="478790" imgH="655320" progId="Equation.DSMT4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44600" y="2019300"/>
                        <a:ext cx="459740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/>
          <p:nvPr/>
        </p:nvGraphicFramePr>
        <p:xfrm>
          <a:off x="1281430" y="3180080"/>
          <a:ext cx="402590" cy="525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" name="" r:id="rId6" imgW="279400" imgH="444500" progId="Equation.DSMT4">
                  <p:embed/>
                </p:oleObj>
              </mc:Choice>
              <mc:Fallback>
                <p:oleObj name="" r:id="rId6" imgW="279400" imgH="444500" progId="Equation.DSMT4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81430" y="3180080"/>
                        <a:ext cx="402590" cy="5251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/>
          <p:nvPr/>
        </p:nvGraphicFramePr>
        <p:xfrm>
          <a:off x="1226185" y="3726180"/>
          <a:ext cx="970280" cy="525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" name="" r:id="rId8" imgW="673100" imgH="444500" progId="Equation.DSMT4">
                  <p:embed/>
                </p:oleObj>
              </mc:Choice>
              <mc:Fallback>
                <p:oleObj name="" r:id="rId8" imgW="673100" imgH="444500" progId="Equation.DSMT4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26185" y="3726180"/>
                        <a:ext cx="970280" cy="5251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/>
          <p:nvPr/>
        </p:nvGraphicFramePr>
        <p:xfrm>
          <a:off x="1162368" y="4330700"/>
          <a:ext cx="915035" cy="525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" name="" r:id="rId10" imgW="634365" imgH="444500" progId="Equation.DSMT4">
                  <p:embed/>
                </p:oleObj>
              </mc:Choice>
              <mc:Fallback>
                <p:oleObj name="" r:id="rId10" imgW="634365" imgH="444500" progId="Equation.DSMT4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62368" y="4330700"/>
                        <a:ext cx="915035" cy="5251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" name="Picture 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83423" y="457835"/>
            <a:ext cx="5257800" cy="4772025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20" name="Straight Connector 19"/>
          <p:cNvCxnSpPr/>
          <p:nvPr/>
        </p:nvCxnSpPr>
        <p:spPr>
          <a:xfrm>
            <a:off x="2212023" y="3048635"/>
            <a:ext cx="4800600" cy="1588"/>
          </a:xfrm>
          <a:prstGeom prst="line">
            <a:avLst/>
          </a:prstGeom>
          <a:ln w="412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331879" y="2011204"/>
            <a:ext cx="2133600" cy="1588"/>
          </a:xfrm>
          <a:prstGeom prst="line">
            <a:avLst/>
          </a:prstGeom>
          <a:ln w="412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909979" y="2241391"/>
            <a:ext cx="1628775" cy="14288"/>
          </a:xfrm>
          <a:prstGeom prst="line">
            <a:avLst/>
          </a:prstGeom>
          <a:ln w="412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789204" y="3757454"/>
            <a:ext cx="1447800" cy="1588"/>
          </a:xfrm>
          <a:prstGeom prst="line">
            <a:avLst/>
          </a:prstGeom>
          <a:ln w="412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37"/>
          <p:cNvGrpSpPr/>
          <p:nvPr/>
        </p:nvGrpSpPr>
        <p:grpSpPr>
          <a:xfrm>
            <a:off x="5717223" y="2820035"/>
            <a:ext cx="230187" cy="230188"/>
            <a:chOff x="7239000" y="1371600"/>
            <a:chExt cx="229394" cy="22939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7239000" y="1371600"/>
              <a:ext cx="227811" cy="158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7353697" y="1486297"/>
              <a:ext cx="227811" cy="158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8"/>
          <p:cNvGrpSpPr/>
          <p:nvPr/>
        </p:nvGrpSpPr>
        <p:grpSpPr>
          <a:xfrm>
            <a:off x="3416935" y="2820035"/>
            <a:ext cx="228600" cy="228600"/>
            <a:chOff x="7239000" y="1371600"/>
            <a:chExt cx="229394" cy="229394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7239000" y="1371600"/>
              <a:ext cx="229394" cy="15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7352900" y="1485500"/>
              <a:ext cx="229394" cy="15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41"/>
          <p:cNvGrpSpPr/>
          <p:nvPr/>
        </p:nvGrpSpPr>
        <p:grpSpPr>
          <a:xfrm>
            <a:off x="4269423" y="3094546"/>
            <a:ext cx="229394" cy="229394"/>
            <a:chOff x="7239000" y="1371600"/>
            <a:chExt cx="229394" cy="229394"/>
          </a:xfrm>
          <a:scene3d>
            <a:camera prst="orthographicFront">
              <a:rot lat="0" lon="0" rev="10800000"/>
            </a:camera>
            <a:lightRig rig="threePt" dir="t"/>
          </a:scene3d>
        </p:grpSpPr>
        <p:cxnSp>
          <p:nvCxnSpPr>
            <p:cNvPr id="38" name="Straight Connector 37"/>
            <p:cNvCxnSpPr/>
            <p:nvPr/>
          </p:nvCxnSpPr>
          <p:spPr>
            <a:xfrm>
              <a:off x="7239000" y="1371600"/>
              <a:ext cx="228600" cy="1588"/>
            </a:xfrm>
            <a:prstGeom prst="line">
              <a:avLst/>
            </a:prstGeom>
            <a:ln>
              <a:solidFill>
                <a:srgbClr val="FF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353300" y="1485900"/>
              <a:ext cx="228600" cy="1588"/>
            </a:xfrm>
            <a:prstGeom prst="line">
              <a:avLst/>
            </a:prstGeom>
            <a:ln>
              <a:solidFill>
                <a:srgbClr val="FF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2" name="Object 4"/>
          <p:cNvGraphicFramePr/>
          <p:nvPr/>
        </p:nvGraphicFramePr>
        <p:xfrm>
          <a:off x="2170430" y="5141595"/>
          <a:ext cx="4686300" cy="545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" name="" r:id="rId2" imgW="1562100" imgH="228600" progId="Equation.DSMT4">
                  <p:embed/>
                </p:oleObj>
              </mc:Choice>
              <mc:Fallback>
                <p:oleObj name="" r:id="rId2" imgW="1562100" imgH="228600" progId="Equation.DSMT4">
                  <p:embed/>
                  <p:pic>
                    <p:nvPicPr>
                      <p:cNvPr id="0" name="Picture 308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70430" y="5141595"/>
                        <a:ext cx="4686300" cy="5454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32-Point Star 45"/>
          <p:cNvSpPr/>
          <p:nvPr/>
        </p:nvSpPr>
        <p:spPr>
          <a:xfrm>
            <a:off x="2854960" y="2134235"/>
            <a:ext cx="381000" cy="381000"/>
          </a:xfrm>
          <a:prstGeom prst="star3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32-Point Star 46"/>
          <p:cNvSpPr/>
          <p:nvPr/>
        </p:nvSpPr>
        <p:spPr>
          <a:xfrm>
            <a:off x="4955223" y="3429635"/>
            <a:ext cx="381000" cy="381000"/>
          </a:xfrm>
          <a:prstGeom prst="star3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32-Point Star 47"/>
          <p:cNvSpPr/>
          <p:nvPr/>
        </p:nvSpPr>
        <p:spPr>
          <a:xfrm>
            <a:off x="3812223" y="3429635"/>
            <a:ext cx="381000" cy="381000"/>
          </a:xfrm>
          <a:prstGeom prst="star3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9" name="32-Point Star 48"/>
          <p:cNvSpPr/>
          <p:nvPr/>
        </p:nvSpPr>
        <p:spPr>
          <a:xfrm>
            <a:off x="4345623" y="2134235"/>
            <a:ext cx="381000" cy="381000"/>
          </a:xfrm>
          <a:prstGeom prst="star3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32-Point Star 49"/>
          <p:cNvSpPr/>
          <p:nvPr/>
        </p:nvSpPr>
        <p:spPr>
          <a:xfrm>
            <a:off x="6022023" y="2439035"/>
            <a:ext cx="381000" cy="381000"/>
          </a:xfrm>
          <a:prstGeom prst="star3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ldLvl="0" animBg="1"/>
      <p:bldP spid="47" grpId="0" bldLvl="0" animBg="1"/>
      <p:bldP spid="48" grpId="0" bldLvl="0" animBg="1"/>
      <p:bldP spid="49" grpId="0" bldLvl="0" animBg="1"/>
      <p:bldP spid="50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6626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85440" y="519430"/>
            <a:ext cx="2963863" cy="3487738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2199640" y="3424555"/>
            <a:ext cx="5595938" cy="1588"/>
          </a:xfrm>
          <a:prstGeom prst="line">
            <a:avLst/>
          </a:prstGeom>
          <a:ln w="412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033746" y="2434749"/>
            <a:ext cx="1187450" cy="792163"/>
          </a:xfrm>
          <a:prstGeom prst="line">
            <a:avLst/>
          </a:prstGeom>
          <a:ln w="412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81040" y="1995805"/>
            <a:ext cx="2036763" cy="1422400"/>
          </a:xfrm>
          <a:prstGeom prst="line">
            <a:avLst/>
          </a:prstGeom>
          <a:ln w="412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765415" y="3321368"/>
            <a:ext cx="4572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b="1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endParaRPr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63090" y="3303905"/>
            <a:ext cx="4572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b="1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endParaRPr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99840" y="408305"/>
            <a:ext cx="457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b="1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endParaRPr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6633" name="Object 4"/>
          <p:cNvGraphicFramePr/>
          <p:nvPr/>
        </p:nvGraphicFramePr>
        <p:xfrm>
          <a:off x="2461260" y="4317048"/>
          <a:ext cx="3771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2" imgW="1257300" imgH="228600" progId="Equation.DSMT4">
                  <p:embed/>
                </p:oleObj>
              </mc:Choice>
              <mc:Fallback>
                <p:oleObj name="" r:id="rId2" imgW="1257300" imgH="228600" progId="Equation.DSMT4">
                  <p:embed/>
                  <p:pic>
                    <p:nvPicPr>
                      <p:cNvPr id="0" name="Picture 308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61260" y="4317048"/>
                        <a:ext cx="3771900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32-Point Star 15"/>
          <p:cNvSpPr/>
          <p:nvPr/>
        </p:nvSpPr>
        <p:spPr>
          <a:xfrm>
            <a:off x="2701290" y="2864168"/>
            <a:ext cx="381000" cy="381000"/>
          </a:xfrm>
          <a:prstGeom prst="star3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32-Point Star 17"/>
          <p:cNvSpPr/>
          <p:nvPr/>
        </p:nvSpPr>
        <p:spPr>
          <a:xfrm>
            <a:off x="5901690" y="2787968"/>
            <a:ext cx="381000" cy="381000"/>
          </a:xfrm>
          <a:prstGeom prst="star3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7" grpId="0"/>
      <p:bldP spid="39" grpId="0"/>
      <p:bldP spid="16" grpId="0" bldLvl="0" animBg="1"/>
      <p:bldP spid="1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691515" y="556260"/>
            <a:ext cx="784288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1. Bài tập 1: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Cho hình vuông ABCD có cạnh bằng 3.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Lấy M, N lần lượt trên các cạnh AB, AD sao cho AM = 1cm, AN = 2cm. Tính diện tích đa giác MBCDN?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242685" y="1355725"/>
            <a:ext cx="2786380" cy="2472055"/>
            <a:chOff x="9591" y="3695"/>
            <a:chExt cx="4388" cy="3893"/>
          </a:xfrm>
        </p:grpSpPr>
        <p:sp>
          <p:nvSpPr>
            <p:cNvPr id="6" name="Rectangle 5"/>
            <p:cNvSpPr/>
            <p:nvPr/>
          </p:nvSpPr>
          <p:spPr>
            <a:xfrm>
              <a:off x="10186" y="4284"/>
              <a:ext cx="2923" cy="2916"/>
            </a:xfrm>
            <a:prstGeom prst="rect">
              <a:avLst/>
            </a:prstGeom>
            <a:solidFill>
              <a:schemeClr val="bg1"/>
            </a:solidFill>
            <a:ln w="22225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" name="Straight Connector 2"/>
            <p:cNvCxnSpPr/>
            <p:nvPr/>
          </p:nvCxnSpPr>
          <p:spPr>
            <a:xfrm flipH="1">
              <a:off x="10200" y="4297"/>
              <a:ext cx="1006" cy="1921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 Box 8"/>
            <p:cNvSpPr txBox="1"/>
            <p:nvPr/>
          </p:nvSpPr>
          <p:spPr>
            <a:xfrm>
              <a:off x="9664" y="3815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A</a:t>
              </a:r>
              <a:endParaRPr lang="en-US" sz="2000"/>
            </a:p>
          </p:txBody>
        </p:sp>
        <p:sp>
          <p:nvSpPr>
            <p:cNvPr id="10" name="Text Box 9"/>
            <p:cNvSpPr txBox="1"/>
            <p:nvPr/>
          </p:nvSpPr>
          <p:spPr>
            <a:xfrm>
              <a:off x="13011" y="3815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B</a:t>
              </a:r>
              <a:endParaRPr lang="en-US" sz="2000"/>
            </a:p>
          </p:txBody>
        </p:sp>
        <p:sp>
          <p:nvSpPr>
            <p:cNvPr id="11" name="Text Box 10"/>
            <p:cNvSpPr txBox="1"/>
            <p:nvPr/>
          </p:nvSpPr>
          <p:spPr>
            <a:xfrm>
              <a:off x="13131" y="6890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C</a:t>
              </a:r>
              <a:endParaRPr lang="en-US" sz="2000"/>
            </a:p>
          </p:txBody>
        </p:sp>
        <p:sp>
          <p:nvSpPr>
            <p:cNvPr id="15" name="Text Box 14"/>
            <p:cNvSpPr txBox="1"/>
            <p:nvPr/>
          </p:nvSpPr>
          <p:spPr>
            <a:xfrm>
              <a:off x="9681" y="6960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D</a:t>
              </a:r>
              <a:endParaRPr lang="en-US" sz="2000"/>
            </a:p>
          </p:txBody>
        </p:sp>
        <p:sp>
          <p:nvSpPr>
            <p:cNvPr id="16" name="Text Box 15"/>
            <p:cNvSpPr txBox="1"/>
            <p:nvPr/>
          </p:nvSpPr>
          <p:spPr>
            <a:xfrm>
              <a:off x="10903" y="3695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M</a:t>
              </a:r>
              <a:endParaRPr lang="en-US" sz="2000"/>
            </a:p>
          </p:txBody>
        </p:sp>
        <p:sp>
          <p:nvSpPr>
            <p:cNvPr id="17" name="Text Box 16"/>
            <p:cNvSpPr txBox="1"/>
            <p:nvPr/>
          </p:nvSpPr>
          <p:spPr>
            <a:xfrm>
              <a:off x="9591" y="5915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N</a:t>
              </a:r>
              <a:endParaRPr lang="en-US" sz="2000"/>
            </a:p>
          </p:txBody>
        </p:sp>
      </p:grpSp>
      <p:sp>
        <p:nvSpPr>
          <p:cNvPr id="18" name="Text Box 17"/>
          <p:cNvSpPr txBox="1"/>
          <p:nvPr/>
        </p:nvSpPr>
        <p:spPr>
          <a:xfrm>
            <a:off x="584835" y="3777615"/>
            <a:ext cx="33013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/>
              <a:t>S</a:t>
            </a:r>
            <a:r>
              <a:rPr lang="en-US" sz="2400" baseline="-25000"/>
              <a:t>AMN </a:t>
            </a:r>
            <a:r>
              <a:rPr lang="en-US" sz="2400"/>
              <a:t>=       = 1 (cm</a:t>
            </a:r>
            <a:r>
              <a:rPr lang="en-US" sz="2400" baseline="30000"/>
              <a:t>2</a:t>
            </a:r>
            <a:r>
              <a:rPr lang="en-US" sz="2400"/>
              <a:t>)</a:t>
            </a:r>
            <a:endParaRPr lang="en-US" sz="2400" baseline="30000"/>
          </a:p>
        </p:txBody>
      </p:sp>
      <p:graphicFrame>
        <p:nvGraphicFramePr>
          <p:cNvPr id="19" name="Object 18"/>
          <p:cNvGraphicFramePr/>
          <p:nvPr/>
        </p:nvGraphicFramePr>
        <p:xfrm>
          <a:off x="1616075" y="3648710"/>
          <a:ext cx="450850" cy="69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" name="" r:id="rId1" imgW="478790" imgH="655320" progId="Equation.DSMT4">
                  <p:embed/>
                </p:oleObj>
              </mc:Choice>
              <mc:Fallback>
                <p:oleObj name="" r:id="rId1" imgW="478790" imgH="655320" progId="Equation.DSMT4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16075" y="3648710"/>
                        <a:ext cx="450850" cy="690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20"/>
          <p:cNvSpPr txBox="1"/>
          <p:nvPr/>
        </p:nvSpPr>
        <p:spPr>
          <a:xfrm>
            <a:off x="559435" y="4382770"/>
            <a:ext cx="44900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/>
              <a:t>ABCD là hình vuông nên</a:t>
            </a:r>
            <a:endParaRPr lang="en-US" sz="2400"/>
          </a:p>
          <a:p>
            <a:r>
              <a:rPr lang="en-US" sz="2400"/>
              <a:t>S</a:t>
            </a:r>
            <a:r>
              <a:rPr lang="en-US" sz="2400" baseline="-25000"/>
              <a:t>ABCD </a:t>
            </a:r>
            <a:r>
              <a:rPr lang="en-US" sz="2400"/>
              <a:t>= 3.3 = 9 (cm</a:t>
            </a:r>
            <a:r>
              <a:rPr lang="en-US" sz="2400" baseline="30000"/>
              <a:t>2</a:t>
            </a:r>
            <a:r>
              <a:rPr lang="en-US" sz="2400"/>
              <a:t>)</a:t>
            </a:r>
            <a:endParaRPr lang="en-US" sz="2400" baseline="30000"/>
          </a:p>
        </p:txBody>
      </p:sp>
      <p:sp>
        <p:nvSpPr>
          <p:cNvPr id="24" name="Text Box 23"/>
          <p:cNvSpPr txBox="1"/>
          <p:nvPr/>
        </p:nvSpPr>
        <p:spPr>
          <a:xfrm>
            <a:off x="584835" y="5315585"/>
            <a:ext cx="33013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400">
                <a:sym typeface="+mn-ea"/>
              </a:rPr>
              <a:t>S</a:t>
            </a:r>
            <a:r>
              <a:rPr lang="en-US" sz="2400" baseline="-25000">
                <a:sym typeface="+mn-ea"/>
              </a:rPr>
              <a:t>MBCDN </a:t>
            </a:r>
            <a:r>
              <a:rPr lang="en-US" sz="2400">
                <a:sym typeface="+mn-ea"/>
              </a:rPr>
              <a:t>= S</a:t>
            </a:r>
            <a:r>
              <a:rPr lang="en-US" sz="2400" baseline="-25000">
                <a:sym typeface="+mn-ea"/>
              </a:rPr>
              <a:t>ABCD</a:t>
            </a:r>
            <a:r>
              <a:rPr lang="en-US" sz="2400">
                <a:sym typeface="+mn-ea"/>
              </a:rPr>
              <a:t>  - S</a:t>
            </a:r>
            <a:r>
              <a:rPr lang="en-US" sz="2400" baseline="-25000">
                <a:sym typeface="+mn-ea"/>
              </a:rPr>
              <a:t>AMN</a:t>
            </a:r>
            <a:endParaRPr lang="en-US" sz="2400"/>
          </a:p>
        </p:txBody>
      </p:sp>
      <p:sp>
        <p:nvSpPr>
          <p:cNvPr id="25" name="Text Box 24"/>
          <p:cNvSpPr txBox="1"/>
          <p:nvPr/>
        </p:nvSpPr>
        <p:spPr>
          <a:xfrm>
            <a:off x="559435" y="5856605"/>
            <a:ext cx="316230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2400">
                <a:sym typeface="+mn-ea"/>
              </a:rPr>
              <a:t>S</a:t>
            </a:r>
            <a:r>
              <a:rPr lang="en-US" sz="2400" baseline="-25000">
                <a:sym typeface="+mn-ea"/>
              </a:rPr>
              <a:t>MBCDN </a:t>
            </a:r>
            <a:r>
              <a:rPr lang="en-US" sz="2400">
                <a:sym typeface="+mn-ea"/>
              </a:rPr>
              <a:t>= 9 - 1 = 8 (cm</a:t>
            </a:r>
            <a:r>
              <a:rPr lang="en-US" sz="2400" baseline="30000">
                <a:sym typeface="+mn-ea"/>
              </a:rPr>
              <a:t>2</a:t>
            </a:r>
            <a:r>
              <a:rPr lang="en-US" sz="2400">
                <a:sym typeface="+mn-ea"/>
              </a:rPr>
              <a:t>)</a:t>
            </a:r>
            <a:endParaRPr lang="en-US" sz="2400" baseline="30000">
              <a:sym typeface="+mn-ea"/>
            </a:endParaRPr>
          </a:p>
        </p:txBody>
      </p:sp>
      <p:sp>
        <p:nvSpPr>
          <p:cNvPr id="26" name="Text Box 25"/>
          <p:cNvSpPr txBox="1"/>
          <p:nvPr/>
        </p:nvSpPr>
        <p:spPr>
          <a:xfrm>
            <a:off x="920115" y="3137535"/>
            <a:ext cx="18802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400" b="1"/>
              <a:t>Chứng minh</a:t>
            </a:r>
            <a:endParaRPr lang="en-US" sz="2400" b="1"/>
          </a:p>
        </p:txBody>
      </p:sp>
      <p:sp>
        <p:nvSpPr>
          <p:cNvPr id="2" name="Rectangle 1"/>
          <p:cNvSpPr/>
          <p:nvPr/>
        </p:nvSpPr>
        <p:spPr>
          <a:xfrm>
            <a:off x="6629400" y="1736090"/>
            <a:ext cx="76200" cy="76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400415" y="3505200"/>
            <a:ext cx="76200" cy="76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29400" y="3505200"/>
            <a:ext cx="76200" cy="76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Text Box 7"/>
          <p:cNvSpPr txBox="1"/>
          <p:nvPr/>
        </p:nvSpPr>
        <p:spPr>
          <a:xfrm>
            <a:off x="7195820" y="3647440"/>
            <a:ext cx="6108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3cm</a:t>
            </a:r>
            <a:endParaRPr lang="en-US"/>
          </a:p>
        </p:txBody>
      </p:sp>
      <p:sp>
        <p:nvSpPr>
          <p:cNvPr id="14" name="Text Box 13"/>
          <p:cNvSpPr txBox="1"/>
          <p:nvPr/>
        </p:nvSpPr>
        <p:spPr>
          <a:xfrm>
            <a:off x="8490585" y="2582545"/>
            <a:ext cx="6108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3cm</a:t>
            </a:r>
            <a:endParaRPr lang="en-US"/>
          </a:p>
        </p:txBody>
      </p:sp>
      <p:graphicFrame>
        <p:nvGraphicFramePr>
          <p:cNvPr id="12" name="Table 11"/>
          <p:cNvGraphicFramePr/>
          <p:nvPr/>
        </p:nvGraphicFramePr>
        <p:xfrm>
          <a:off x="544830" y="1858645"/>
          <a:ext cx="5408930" cy="10852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320"/>
                <a:gridCol w="4880610"/>
              </a:tblGrid>
              <a:tr h="71945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3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GT</a:t>
                      </a:r>
                      <a:endParaRPr lang="en-US" sz="23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3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 vuông ABCD, CD = 3cm, </a:t>
                      </a:r>
                      <a:endParaRPr lang="en-US" sz="2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30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, AM = 1cm,            , AN = 2cm</a:t>
                      </a:r>
                      <a:endParaRPr lang="en-US" sz="23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3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endParaRPr lang="en-US" sz="23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3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 diện tích đa giác MBCDN</a:t>
                      </a:r>
                      <a:endParaRPr lang="en-US" sz="23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Content Placeholder -2147482547"/>
          <p:cNvGraphicFramePr>
            <a:graphicFrameLocks noChangeAspect="1"/>
          </p:cNvGraphicFramePr>
          <p:nvPr/>
        </p:nvGraphicFramePr>
        <p:xfrm>
          <a:off x="1125220" y="2195195"/>
          <a:ext cx="1026160" cy="339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3" imgW="545465" imgH="165100" progId="Equation.DSMT4">
                  <p:embed/>
                </p:oleObj>
              </mc:Choice>
              <mc:Fallback>
                <p:oleObj name="" r:id="rId3" imgW="545465" imgH="1651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5220" y="2195195"/>
                        <a:ext cx="1026160" cy="3390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566795" y="2215515"/>
          <a:ext cx="941705" cy="347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" name="" r:id="rId5" imgW="533400" imgH="177165" progId="Equation.DSMT4">
                  <p:embed/>
                </p:oleObj>
              </mc:Choice>
              <mc:Fallback>
                <p:oleObj name="" r:id="rId5" imgW="533400" imgH="177165" progId="Equation.DSMT4">
                  <p:embed/>
                  <p:pic>
                    <p:nvPicPr>
                      <p:cNvPr id="0" name="Picture 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6795" y="2215515"/>
                        <a:ext cx="941705" cy="3473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25" grpId="0"/>
      <p:bldP spid="26" grpId="0"/>
      <p:bldP spid="21" grpId="0"/>
      <p:bldP spid="7" grpId="0" bldLvl="0" animBg="1"/>
      <p:bldP spid="5" grpId="0" bldLvl="0" animBg="1"/>
      <p:bldP spid="2" grpId="0" bldLvl="0" animBg="1"/>
      <p:bldP spid="1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" name="Group 3"/>
          <p:cNvGrpSpPr/>
          <p:nvPr/>
        </p:nvGrpSpPr>
        <p:grpSpPr>
          <a:xfrm>
            <a:off x="5125720" y="3304540"/>
            <a:ext cx="2787015" cy="2472055"/>
            <a:chOff x="9591" y="3695"/>
            <a:chExt cx="4389" cy="3893"/>
          </a:xfrm>
        </p:grpSpPr>
        <p:sp>
          <p:nvSpPr>
            <p:cNvPr id="5" name="Rectangle 4"/>
            <p:cNvSpPr/>
            <p:nvPr/>
          </p:nvSpPr>
          <p:spPr>
            <a:xfrm>
              <a:off x="10186" y="4284"/>
              <a:ext cx="2923" cy="2916"/>
            </a:xfrm>
            <a:prstGeom prst="rect">
              <a:avLst/>
            </a:prstGeom>
            <a:solidFill>
              <a:schemeClr val="bg1"/>
            </a:solidFill>
            <a:ln w="22225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10200" y="4297"/>
              <a:ext cx="1006" cy="1921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 Box 11"/>
            <p:cNvSpPr txBox="1"/>
            <p:nvPr/>
          </p:nvSpPr>
          <p:spPr>
            <a:xfrm>
              <a:off x="13011" y="3815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B</a:t>
              </a:r>
              <a:endParaRPr lang="en-US" sz="2000"/>
            </a:p>
          </p:txBody>
        </p:sp>
        <p:sp>
          <p:nvSpPr>
            <p:cNvPr id="13" name="Text Box 12"/>
            <p:cNvSpPr txBox="1"/>
            <p:nvPr/>
          </p:nvSpPr>
          <p:spPr>
            <a:xfrm>
              <a:off x="13131" y="6890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C</a:t>
              </a:r>
              <a:endParaRPr lang="en-US" sz="2000"/>
            </a:p>
          </p:txBody>
        </p:sp>
        <p:sp>
          <p:nvSpPr>
            <p:cNvPr id="14" name="Text Box 13"/>
            <p:cNvSpPr txBox="1"/>
            <p:nvPr/>
          </p:nvSpPr>
          <p:spPr>
            <a:xfrm>
              <a:off x="9681" y="6960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D</a:t>
              </a:r>
              <a:endParaRPr lang="en-US" sz="2000"/>
            </a:p>
          </p:txBody>
        </p:sp>
        <p:sp>
          <p:nvSpPr>
            <p:cNvPr id="18" name="Text Box 17"/>
            <p:cNvSpPr txBox="1"/>
            <p:nvPr/>
          </p:nvSpPr>
          <p:spPr>
            <a:xfrm>
              <a:off x="10903" y="3695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M</a:t>
              </a:r>
              <a:endParaRPr lang="en-US" sz="2000"/>
            </a:p>
          </p:txBody>
        </p:sp>
        <p:sp>
          <p:nvSpPr>
            <p:cNvPr id="19" name="Text Box 18"/>
            <p:cNvSpPr txBox="1"/>
            <p:nvPr/>
          </p:nvSpPr>
          <p:spPr>
            <a:xfrm>
              <a:off x="9591" y="5915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N</a:t>
              </a:r>
              <a:endParaRPr lang="en-US" sz="200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939800" y="583565"/>
            <a:ext cx="2787015" cy="2602230"/>
            <a:chOff x="9591" y="3695"/>
            <a:chExt cx="4389" cy="4098"/>
          </a:xfrm>
        </p:grpSpPr>
        <p:sp>
          <p:nvSpPr>
            <p:cNvPr id="21" name="Rectangle 20"/>
            <p:cNvSpPr/>
            <p:nvPr/>
          </p:nvSpPr>
          <p:spPr>
            <a:xfrm>
              <a:off x="10186" y="4284"/>
              <a:ext cx="2923" cy="2916"/>
            </a:xfrm>
            <a:prstGeom prst="rect">
              <a:avLst/>
            </a:prstGeom>
            <a:solidFill>
              <a:schemeClr val="bg1"/>
            </a:solidFill>
            <a:ln w="22225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10200" y="4297"/>
              <a:ext cx="1006" cy="1921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 Box 23"/>
            <p:cNvSpPr txBox="1"/>
            <p:nvPr/>
          </p:nvSpPr>
          <p:spPr>
            <a:xfrm>
              <a:off x="13011" y="3815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B</a:t>
              </a:r>
              <a:endParaRPr lang="en-US" sz="2000"/>
            </a:p>
          </p:txBody>
        </p:sp>
        <p:sp>
          <p:nvSpPr>
            <p:cNvPr id="25" name="Text Box 24"/>
            <p:cNvSpPr txBox="1"/>
            <p:nvPr/>
          </p:nvSpPr>
          <p:spPr>
            <a:xfrm>
              <a:off x="13131" y="6890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C</a:t>
              </a:r>
              <a:endParaRPr lang="en-US" sz="2000"/>
            </a:p>
          </p:txBody>
        </p:sp>
        <p:sp>
          <p:nvSpPr>
            <p:cNvPr id="26" name="Text Box 25"/>
            <p:cNvSpPr txBox="1"/>
            <p:nvPr/>
          </p:nvSpPr>
          <p:spPr>
            <a:xfrm>
              <a:off x="9681" y="6960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D</a:t>
              </a:r>
              <a:endParaRPr lang="en-US" sz="2000"/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10903" y="3695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M</a:t>
              </a:r>
              <a:endParaRPr lang="en-US" sz="2000"/>
            </a:p>
          </p:txBody>
        </p:sp>
        <p:sp>
          <p:nvSpPr>
            <p:cNvPr id="29" name="Text Box 28"/>
            <p:cNvSpPr txBox="1"/>
            <p:nvPr/>
          </p:nvSpPr>
          <p:spPr>
            <a:xfrm>
              <a:off x="9591" y="5915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N</a:t>
              </a:r>
              <a:endParaRPr lang="en-US" sz="2000"/>
            </a:p>
          </p:txBody>
        </p:sp>
        <p:sp>
          <p:nvSpPr>
            <p:cNvPr id="58" name="Text Box 57"/>
            <p:cNvSpPr txBox="1"/>
            <p:nvPr/>
          </p:nvSpPr>
          <p:spPr>
            <a:xfrm>
              <a:off x="10901" y="7165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H</a:t>
              </a:r>
              <a:endParaRPr lang="en-US" sz="200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61390" y="3320415"/>
            <a:ext cx="2787015" cy="2472055"/>
            <a:chOff x="9591" y="3695"/>
            <a:chExt cx="4389" cy="3893"/>
          </a:xfrm>
        </p:grpSpPr>
        <p:sp>
          <p:nvSpPr>
            <p:cNvPr id="31" name="Rectangle 30"/>
            <p:cNvSpPr/>
            <p:nvPr/>
          </p:nvSpPr>
          <p:spPr>
            <a:xfrm>
              <a:off x="10186" y="4284"/>
              <a:ext cx="2923" cy="2916"/>
            </a:xfrm>
            <a:prstGeom prst="rect">
              <a:avLst/>
            </a:prstGeom>
            <a:solidFill>
              <a:schemeClr val="bg1"/>
            </a:solidFill>
            <a:ln w="22225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H="1">
              <a:off x="10200" y="4297"/>
              <a:ext cx="1006" cy="1921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 Box 33"/>
            <p:cNvSpPr txBox="1"/>
            <p:nvPr/>
          </p:nvSpPr>
          <p:spPr>
            <a:xfrm>
              <a:off x="13011" y="3815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B</a:t>
              </a:r>
              <a:endParaRPr lang="en-US" sz="2000"/>
            </a:p>
          </p:txBody>
        </p:sp>
        <p:sp>
          <p:nvSpPr>
            <p:cNvPr id="35" name="Text Box 34"/>
            <p:cNvSpPr txBox="1"/>
            <p:nvPr/>
          </p:nvSpPr>
          <p:spPr>
            <a:xfrm>
              <a:off x="13131" y="6890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C</a:t>
              </a:r>
              <a:endParaRPr lang="en-US" sz="2000"/>
            </a:p>
          </p:txBody>
        </p:sp>
        <p:sp>
          <p:nvSpPr>
            <p:cNvPr id="36" name="Text Box 35"/>
            <p:cNvSpPr txBox="1"/>
            <p:nvPr/>
          </p:nvSpPr>
          <p:spPr>
            <a:xfrm>
              <a:off x="9681" y="6960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D</a:t>
              </a:r>
              <a:endParaRPr lang="en-US" sz="2000"/>
            </a:p>
          </p:txBody>
        </p:sp>
        <p:sp>
          <p:nvSpPr>
            <p:cNvPr id="37" name="Text Box 36"/>
            <p:cNvSpPr txBox="1"/>
            <p:nvPr/>
          </p:nvSpPr>
          <p:spPr>
            <a:xfrm>
              <a:off x="10903" y="3695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M</a:t>
              </a:r>
              <a:endParaRPr lang="en-US" sz="2000"/>
            </a:p>
          </p:txBody>
        </p:sp>
        <p:sp>
          <p:nvSpPr>
            <p:cNvPr id="38" name="Text Box 37"/>
            <p:cNvSpPr txBox="1"/>
            <p:nvPr/>
          </p:nvSpPr>
          <p:spPr>
            <a:xfrm>
              <a:off x="9591" y="5915"/>
              <a:ext cx="849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000"/>
                <a:t>N</a:t>
              </a:r>
              <a:endParaRPr lang="en-US" sz="2000"/>
            </a:p>
          </p:txBody>
        </p:sp>
      </p:grpSp>
      <p:cxnSp>
        <p:nvCxnSpPr>
          <p:cNvPr id="57" name="Straight Connector 56"/>
          <p:cNvCxnSpPr/>
          <p:nvPr/>
        </p:nvCxnSpPr>
        <p:spPr>
          <a:xfrm>
            <a:off x="1964690" y="964565"/>
            <a:ext cx="0" cy="1847088"/>
          </a:xfrm>
          <a:prstGeom prst="line">
            <a:avLst/>
          </a:prstGeom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5495290" y="3677920"/>
            <a:ext cx="1859280" cy="188468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5504815" y="3677920"/>
            <a:ext cx="649605" cy="1858645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353185" y="4922520"/>
            <a:ext cx="1847088" cy="0"/>
          </a:xfrm>
          <a:prstGeom prst="line">
            <a:avLst/>
          </a:prstGeom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984375" y="3702050"/>
            <a:ext cx="1207135" cy="1228725"/>
          </a:xfrm>
          <a:prstGeom prst="line">
            <a:avLst/>
          </a:prstGeom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ight Triangle 67"/>
          <p:cNvSpPr/>
          <p:nvPr/>
        </p:nvSpPr>
        <p:spPr>
          <a:xfrm rot="10800000" flipH="1">
            <a:off x="1302385" y="947420"/>
            <a:ext cx="645795" cy="122110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9" name="Right Triangle 68"/>
          <p:cNvSpPr/>
          <p:nvPr/>
        </p:nvSpPr>
        <p:spPr>
          <a:xfrm rot="10800000" flipH="1">
            <a:off x="1326515" y="3686810"/>
            <a:ext cx="645795" cy="122110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2" name="Right Triangle 71"/>
          <p:cNvSpPr/>
          <p:nvPr/>
        </p:nvSpPr>
        <p:spPr>
          <a:xfrm rot="10800000" flipH="1">
            <a:off x="5488305" y="3665220"/>
            <a:ext cx="645795" cy="122110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07025" y="932180"/>
            <a:ext cx="1856105" cy="1851660"/>
          </a:xfrm>
          <a:prstGeom prst="rect">
            <a:avLst/>
          </a:prstGeom>
          <a:solidFill>
            <a:schemeClr val="bg1"/>
          </a:solidFill>
          <a:ln w="2222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415915" y="940435"/>
            <a:ext cx="638810" cy="1219835"/>
          </a:xfrm>
          <a:prstGeom prst="line">
            <a:avLst/>
          </a:prstGeom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Box 22"/>
          <p:cNvSpPr txBox="1"/>
          <p:nvPr/>
        </p:nvSpPr>
        <p:spPr>
          <a:xfrm>
            <a:off x="7200900" y="634365"/>
            <a:ext cx="5391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/>
              <a:t>B</a:t>
            </a:r>
            <a:endParaRPr lang="en-US" sz="2000"/>
          </a:p>
        </p:txBody>
      </p:sp>
      <p:sp>
        <p:nvSpPr>
          <p:cNvPr id="33" name="Text Box 32"/>
          <p:cNvSpPr txBox="1"/>
          <p:nvPr/>
        </p:nvSpPr>
        <p:spPr>
          <a:xfrm>
            <a:off x="7277100" y="2586990"/>
            <a:ext cx="5391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/>
              <a:t>C</a:t>
            </a:r>
            <a:endParaRPr lang="en-US" sz="2000"/>
          </a:p>
        </p:txBody>
      </p:sp>
      <p:sp>
        <p:nvSpPr>
          <p:cNvPr id="39" name="Text Box 38"/>
          <p:cNvSpPr txBox="1"/>
          <p:nvPr/>
        </p:nvSpPr>
        <p:spPr>
          <a:xfrm>
            <a:off x="5086350" y="2631440"/>
            <a:ext cx="5391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/>
              <a:t>D</a:t>
            </a:r>
            <a:endParaRPr lang="en-US" sz="2000"/>
          </a:p>
        </p:txBody>
      </p:sp>
      <p:sp>
        <p:nvSpPr>
          <p:cNvPr id="40" name="Text Box 39"/>
          <p:cNvSpPr txBox="1"/>
          <p:nvPr/>
        </p:nvSpPr>
        <p:spPr>
          <a:xfrm>
            <a:off x="5862320" y="558165"/>
            <a:ext cx="5391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/>
              <a:t>M</a:t>
            </a:r>
            <a:endParaRPr lang="en-US" sz="2000"/>
          </a:p>
        </p:txBody>
      </p:sp>
      <p:sp>
        <p:nvSpPr>
          <p:cNvPr id="41" name="Text Box 40"/>
          <p:cNvSpPr txBox="1"/>
          <p:nvPr/>
        </p:nvSpPr>
        <p:spPr>
          <a:xfrm>
            <a:off x="5029200" y="1967865"/>
            <a:ext cx="5391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/>
              <a:t>N</a:t>
            </a:r>
            <a:endParaRPr lang="en-US" sz="2000"/>
          </a:p>
        </p:txBody>
      </p:sp>
      <p:sp>
        <p:nvSpPr>
          <p:cNvPr id="42" name="Text Box 41"/>
          <p:cNvSpPr txBox="1"/>
          <p:nvPr/>
        </p:nvSpPr>
        <p:spPr>
          <a:xfrm>
            <a:off x="7254875" y="1967865"/>
            <a:ext cx="5391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/>
              <a:t>H</a:t>
            </a:r>
            <a:endParaRPr lang="en-US" sz="2000"/>
          </a:p>
        </p:txBody>
      </p:sp>
      <p:cxnSp>
        <p:nvCxnSpPr>
          <p:cNvPr id="59" name="Straight Connector 58"/>
          <p:cNvCxnSpPr/>
          <p:nvPr/>
        </p:nvCxnSpPr>
        <p:spPr>
          <a:xfrm>
            <a:off x="5407660" y="2163445"/>
            <a:ext cx="1847088" cy="0"/>
          </a:xfrm>
          <a:prstGeom prst="line">
            <a:avLst/>
          </a:prstGeom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ight Triangle 70"/>
          <p:cNvSpPr/>
          <p:nvPr/>
        </p:nvSpPr>
        <p:spPr>
          <a:xfrm rot="10800000" flipH="1">
            <a:off x="5393055" y="883920"/>
            <a:ext cx="645795" cy="127381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4" name="Text Box 43"/>
          <p:cNvSpPr txBox="1"/>
          <p:nvPr/>
        </p:nvSpPr>
        <p:spPr>
          <a:xfrm>
            <a:off x="3209290" y="4604385"/>
            <a:ext cx="5391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/>
              <a:t>H</a:t>
            </a:r>
            <a:endParaRPr lang="en-US" sz="2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8" grpId="0" animBg="1"/>
      <p:bldP spid="23" grpId="0"/>
      <p:bldP spid="33" grpId="0"/>
      <p:bldP spid="39" grpId="0"/>
      <p:bldP spid="40" grpId="0"/>
      <p:bldP spid="41" grpId="0"/>
      <p:bldP spid="42" grpId="0"/>
      <p:bldP spid="71" grpId="0" bldLvl="0" animBg="1"/>
      <p:bldP spid="69" grpId="0" animBg="1"/>
      <p:bldP spid="72" grpId="0" animBg="1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1746" name="Object 31745"/>
          <p:cNvGraphicFramePr/>
          <p:nvPr/>
        </p:nvGraphicFramePr>
        <p:xfrm>
          <a:off x="5181600" y="304800"/>
          <a:ext cx="3065463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1" imgW="3076575" imgH="2390775" progId="CorelDRAW.Graphic.11">
                  <p:embed/>
                </p:oleObj>
              </mc:Choice>
              <mc:Fallback>
                <p:oleObj name="" r:id="rId1" imgW="3076575" imgH="2390775" progId="CorelDRAW.Graphic.11">
                  <p:embed/>
                  <p:pic>
                    <p:nvPicPr>
                      <p:cNvPr id="0" name="Picture 309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181600" y="304800"/>
                        <a:ext cx="3065463" cy="2378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1746"/>
          <p:cNvGraphicFramePr/>
          <p:nvPr/>
        </p:nvGraphicFramePr>
        <p:xfrm>
          <a:off x="5186363" y="309563"/>
          <a:ext cx="3065462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3" imgW="3076575" imgH="1238250" progId="CorelDRAW.Graphic.11">
                  <p:embed/>
                </p:oleObj>
              </mc:Choice>
              <mc:Fallback>
                <p:oleObj name="" r:id="rId3" imgW="3076575" imgH="1238250" progId="CorelDRAW.Graphic.11">
                  <p:embed/>
                  <p:pic>
                    <p:nvPicPr>
                      <p:cNvPr id="0" name="Picture 309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86363" y="309563"/>
                        <a:ext cx="3065462" cy="1228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31747"/>
          <p:cNvGraphicFramePr/>
          <p:nvPr/>
        </p:nvGraphicFramePr>
        <p:xfrm>
          <a:off x="6986588" y="1470343"/>
          <a:ext cx="1239837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5" imgW="1247775" imgH="1228725" progId="CorelDRAW.Graphic.11">
                  <p:embed/>
                </p:oleObj>
              </mc:Choice>
              <mc:Fallback>
                <p:oleObj name="" r:id="rId5" imgW="1247775" imgH="1228725" progId="CorelDRAW.Graphic.11">
                  <p:embed/>
                  <p:pic>
                    <p:nvPicPr>
                      <p:cNvPr id="0" name="Picture 309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86588" y="1470343"/>
                        <a:ext cx="1239837" cy="1222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31748"/>
          <p:cNvGraphicFramePr/>
          <p:nvPr/>
        </p:nvGraphicFramePr>
        <p:xfrm>
          <a:off x="5176838" y="1475105"/>
          <a:ext cx="5365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7" imgW="542925" imgH="771525" progId="CorelDRAW.Graphic.11">
                  <p:embed/>
                </p:oleObj>
              </mc:Choice>
              <mc:Fallback>
                <p:oleObj name="" r:id="rId7" imgW="542925" imgH="771525" progId="CorelDRAW.Graphic.11">
                  <p:embed/>
                  <p:pic>
                    <p:nvPicPr>
                      <p:cNvPr id="0" name="Picture 309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76838" y="1475105"/>
                        <a:ext cx="536575" cy="762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31749"/>
          <p:cNvGraphicFramePr/>
          <p:nvPr/>
        </p:nvGraphicFramePr>
        <p:xfrm>
          <a:off x="5659755" y="1471295"/>
          <a:ext cx="1417955" cy="1223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9" imgW="1466850" imgH="1228725" progId="CorelDRAW.Graphic.11">
                  <p:embed/>
                </p:oleObj>
              </mc:Choice>
              <mc:Fallback>
                <p:oleObj name="" r:id="rId9" imgW="1466850" imgH="1228725" progId="CorelDRAW.Graphic.11">
                  <p:embed/>
                  <p:pic>
                    <p:nvPicPr>
                      <p:cNvPr id="0" name="Picture 309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59755" y="1471295"/>
                        <a:ext cx="1417955" cy="12230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Text Box 31750"/>
          <p:cNvSpPr txBox="1"/>
          <p:nvPr/>
        </p:nvSpPr>
        <p:spPr>
          <a:xfrm>
            <a:off x="8129588" y="1323975"/>
            <a:ext cx="457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>
                <a:latin typeface="Times New Roman" panose="02020603050405020304" pitchFamily="18" charset="0"/>
              </a:rPr>
              <a:t>C</a:t>
            </a:r>
            <a:endParaRPr b="1">
              <a:latin typeface="Times New Roman" panose="02020603050405020304" pitchFamily="18" charset="0"/>
            </a:endParaRPr>
          </a:p>
        </p:txBody>
      </p:sp>
      <p:sp>
        <p:nvSpPr>
          <p:cNvPr id="31752" name="Text Box 31751"/>
          <p:cNvSpPr txBox="1"/>
          <p:nvPr/>
        </p:nvSpPr>
        <p:spPr>
          <a:xfrm>
            <a:off x="7110413" y="28575"/>
            <a:ext cx="457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>
                <a:latin typeface="Times New Roman" panose="02020603050405020304" pitchFamily="18" charset="0"/>
              </a:rPr>
              <a:t>B</a:t>
            </a:r>
            <a:endParaRPr b="1">
              <a:latin typeface="Times New Roman" panose="02020603050405020304" pitchFamily="18" charset="0"/>
            </a:endParaRPr>
          </a:p>
        </p:txBody>
      </p:sp>
      <p:sp>
        <p:nvSpPr>
          <p:cNvPr id="31753" name="Text Box 31752"/>
          <p:cNvSpPr txBox="1"/>
          <p:nvPr/>
        </p:nvSpPr>
        <p:spPr>
          <a:xfrm>
            <a:off x="4943475" y="1309688"/>
            <a:ext cx="457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>
                <a:latin typeface="Times New Roman" panose="02020603050405020304" pitchFamily="18" charset="0"/>
              </a:rPr>
              <a:t>A</a:t>
            </a:r>
            <a:endParaRPr b="1">
              <a:latin typeface="Times New Roman" panose="02020603050405020304" pitchFamily="18" charset="0"/>
            </a:endParaRPr>
          </a:p>
        </p:txBody>
      </p:sp>
      <p:sp>
        <p:nvSpPr>
          <p:cNvPr id="31754" name="Text Box 31753"/>
          <p:cNvSpPr txBox="1"/>
          <p:nvPr/>
        </p:nvSpPr>
        <p:spPr>
          <a:xfrm>
            <a:off x="5467350" y="2133600"/>
            <a:ext cx="457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>
                <a:latin typeface="Times New Roman" panose="02020603050405020304" pitchFamily="18" charset="0"/>
              </a:rPr>
              <a:t>E</a:t>
            </a:r>
            <a:endParaRPr b="1">
              <a:latin typeface="Times New Roman" panose="02020603050405020304" pitchFamily="18" charset="0"/>
            </a:endParaRPr>
          </a:p>
        </p:txBody>
      </p:sp>
      <p:sp>
        <p:nvSpPr>
          <p:cNvPr id="31755" name="Text Box 31754"/>
          <p:cNvSpPr txBox="1"/>
          <p:nvPr/>
        </p:nvSpPr>
        <p:spPr>
          <a:xfrm>
            <a:off x="6858000" y="2600325"/>
            <a:ext cx="4572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>
                <a:cs typeface="Times New Roman" panose="02020603050405020304" pitchFamily="18" charset="0"/>
              </a:rPr>
              <a:t>D</a:t>
            </a:r>
            <a:endParaRPr b="1">
              <a:cs typeface="Times New Roman" panose="02020603050405020304" pitchFamily="18" charset="0"/>
            </a:endParaRPr>
          </a:p>
        </p:txBody>
      </p:sp>
      <p:sp>
        <p:nvSpPr>
          <p:cNvPr id="31756" name="Text Box 31755"/>
          <p:cNvSpPr txBox="1"/>
          <p:nvPr/>
        </p:nvSpPr>
        <p:spPr>
          <a:xfrm>
            <a:off x="6853238" y="1171575"/>
            <a:ext cx="457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>
                <a:latin typeface="Times New Roman" panose="02020603050405020304" pitchFamily="18" charset="0"/>
              </a:rPr>
              <a:t>K</a:t>
            </a:r>
            <a:endParaRPr b="1">
              <a:latin typeface="Times New Roman" panose="02020603050405020304" pitchFamily="18" charset="0"/>
            </a:endParaRPr>
          </a:p>
        </p:txBody>
      </p:sp>
      <p:sp>
        <p:nvSpPr>
          <p:cNvPr id="31757" name="Text Box 31756"/>
          <p:cNvSpPr txBox="1"/>
          <p:nvPr/>
        </p:nvSpPr>
        <p:spPr>
          <a:xfrm>
            <a:off x="7086600" y="1452563"/>
            <a:ext cx="457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>
                <a:latin typeface="Times New Roman" panose="02020603050405020304" pitchFamily="18" charset="0"/>
              </a:rPr>
              <a:t>G</a:t>
            </a:r>
            <a:endParaRPr b="1">
              <a:latin typeface="Times New Roman" panose="02020603050405020304" pitchFamily="18" charset="0"/>
            </a:endParaRPr>
          </a:p>
        </p:txBody>
      </p:sp>
      <p:sp>
        <p:nvSpPr>
          <p:cNvPr id="31758" name="Text Box 31757"/>
          <p:cNvSpPr txBox="1"/>
          <p:nvPr/>
        </p:nvSpPr>
        <p:spPr>
          <a:xfrm>
            <a:off x="5519738" y="1204913"/>
            <a:ext cx="457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>
                <a:latin typeface="Times New Roman" panose="02020603050405020304" pitchFamily="18" charset="0"/>
              </a:rPr>
              <a:t>H</a:t>
            </a:r>
            <a:endParaRPr b="1">
              <a:latin typeface="Times New Roman" panose="02020603050405020304" pitchFamily="18" charset="0"/>
            </a:endParaRPr>
          </a:p>
        </p:txBody>
      </p:sp>
      <p:sp>
        <p:nvSpPr>
          <p:cNvPr id="31759" name="Text Box 31758"/>
          <p:cNvSpPr txBox="1"/>
          <p:nvPr/>
        </p:nvSpPr>
        <p:spPr>
          <a:xfrm>
            <a:off x="6781800" y="762000"/>
            <a:ext cx="60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>
                <a:latin typeface="Times New Roman" panose="02020603050405020304" pitchFamily="18" charset="0"/>
              </a:rPr>
              <a:t>S</a:t>
            </a:r>
            <a:r>
              <a:rPr sz="2400" b="1" baseline="-25000">
                <a:latin typeface="Times New Roman" panose="02020603050405020304" pitchFamily="18" charset="0"/>
              </a:rPr>
              <a:t>1</a:t>
            </a:r>
            <a:endParaRPr sz="2400" b="1">
              <a:latin typeface="Times New Roman" panose="02020603050405020304" pitchFamily="18" charset="0"/>
            </a:endParaRPr>
          </a:p>
        </p:txBody>
      </p:sp>
      <p:sp>
        <p:nvSpPr>
          <p:cNvPr id="31760" name="Text Box 31759"/>
          <p:cNvSpPr txBox="1"/>
          <p:nvPr/>
        </p:nvSpPr>
        <p:spPr>
          <a:xfrm>
            <a:off x="5314950" y="1514475"/>
            <a:ext cx="609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>
                <a:latin typeface="Times New Roman" panose="02020603050405020304" pitchFamily="18" charset="0"/>
              </a:rPr>
              <a:t>S</a:t>
            </a:r>
            <a:r>
              <a:rPr b="1" baseline="-25000">
                <a:latin typeface="Times New Roman" panose="02020603050405020304" pitchFamily="18" charset="0"/>
              </a:rPr>
              <a:t>2</a:t>
            </a:r>
            <a:endParaRPr b="1">
              <a:latin typeface="Times New Roman" panose="02020603050405020304" pitchFamily="18" charset="0"/>
            </a:endParaRPr>
          </a:p>
        </p:txBody>
      </p:sp>
      <p:sp>
        <p:nvSpPr>
          <p:cNvPr id="31761" name="Text Box 31760"/>
          <p:cNvSpPr txBox="1"/>
          <p:nvPr/>
        </p:nvSpPr>
        <p:spPr>
          <a:xfrm>
            <a:off x="6096000" y="1752600"/>
            <a:ext cx="60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>
                <a:latin typeface="Times New Roman" panose="02020603050405020304" pitchFamily="18" charset="0"/>
              </a:rPr>
              <a:t>S</a:t>
            </a:r>
            <a:r>
              <a:rPr sz="2400" b="1" baseline="-25000">
                <a:latin typeface="Times New Roman" panose="02020603050405020304" pitchFamily="18" charset="0"/>
              </a:rPr>
              <a:t>3</a:t>
            </a:r>
            <a:endParaRPr sz="2400" b="1">
              <a:latin typeface="Times New Roman" panose="02020603050405020304" pitchFamily="18" charset="0"/>
            </a:endParaRPr>
          </a:p>
        </p:txBody>
      </p:sp>
      <p:sp>
        <p:nvSpPr>
          <p:cNvPr id="31762" name="Text Box 31761"/>
          <p:cNvSpPr txBox="1"/>
          <p:nvPr/>
        </p:nvSpPr>
        <p:spPr>
          <a:xfrm>
            <a:off x="7162800" y="1676400"/>
            <a:ext cx="60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>
                <a:latin typeface="Times New Roman" panose="02020603050405020304" pitchFamily="18" charset="0"/>
              </a:rPr>
              <a:t>S</a:t>
            </a:r>
            <a:r>
              <a:rPr sz="2400" b="1" baseline="-25000">
                <a:latin typeface="Times New Roman" panose="02020603050405020304" pitchFamily="18" charset="0"/>
              </a:rPr>
              <a:t>4</a:t>
            </a:r>
            <a:endParaRPr sz="2400" b="1">
              <a:latin typeface="Times New Roman" panose="02020603050405020304" pitchFamily="18" charset="0"/>
            </a:endParaRPr>
          </a:p>
        </p:txBody>
      </p:sp>
      <p:sp>
        <p:nvSpPr>
          <p:cNvPr id="31763" name="Text Box 31762"/>
          <p:cNvSpPr txBox="1"/>
          <p:nvPr/>
        </p:nvSpPr>
        <p:spPr>
          <a:xfrm>
            <a:off x="185738" y="3092450"/>
            <a:ext cx="804862" cy="336550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600" b="1">
                <a:latin typeface="Times New Roman" panose="02020603050405020304" pitchFamily="18" charset="0"/>
              </a:rPr>
              <a:t>AH = </a:t>
            </a:r>
            <a:endParaRPr sz="1600" b="1">
              <a:latin typeface="Times New Roman" panose="02020603050405020304" pitchFamily="18" charset="0"/>
            </a:endParaRPr>
          </a:p>
        </p:txBody>
      </p:sp>
      <p:sp>
        <p:nvSpPr>
          <p:cNvPr id="31764" name="Text Box 31763"/>
          <p:cNvSpPr txBox="1"/>
          <p:nvPr/>
        </p:nvSpPr>
        <p:spPr>
          <a:xfrm>
            <a:off x="200025" y="3854450"/>
            <a:ext cx="714375" cy="336550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600" b="1">
                <a:latin typeface="Times New Roman" panose="02020603050405020304" pitchFamily="18" charset="0"/>
              </a:rPr>
              <a:t>HK = </a:t>
            </a:r>
            <a:endParaRPr sz="1600" b="1">
              <a:latin typeface="Times New Roman" panose="02020603050405020304" pitchFamily="18" charset="0"/>
            </a:endParaRPr>
          </a:p>
        </p:txBody>
      </p:sp>
      <p:sp>
        <p:nvSpPr>
          <p:cNvPr id="31765" name="Text Box 31764"/>
          <p:cNvSpPr txBox="1"/>
          <p:nvPr/>
        </p:nvSpPr>
        <p:spPr>
          <a:xfrm>
            <a:off x="185738" y="4235450"/>
            <a:ext cx="728662" cy="336550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600" b="1">
                <a:latin typeface="Times New Roman" panose="02020603050405020304" pitchFamily="18" charset="0"/>
              </a:rPr>
              <a:t>KC = </a:t>
            </a:r>
            <a:endParaRPr sz="1600" b="1">
              <a:latin typeface="Times New Roman" panose="02020603050405020304" pitchFamily="18" charset="0"/>
            </a:endParaRPr>
          </a:p>
        </p:txBody>
      </p:sp>
      <p:sp>
        <p:nvSpPr>
          <p:cNvPr id="31766" name="Text Box 31765"/>
          <p:cNvSpPr txBox="1"/>
          <p:nvPr/>
        </p:nvSpPr>
        <p:spPr>
          <a:xfrm>
            <a:off x="190500" y="2730500"/>
            <a:ext cx="723900" cy="336550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600" b="1">
                <a:latin typeface="Times New Roman" panose="02020603050405020304" pitchFamily="18" charset="0"/>
              </a:rPr>
              <a:t>BG = </a:t>
            </a:r>
            <a:endParaRPr sz="1600" b="1">
              <a:latin typeface="Times New Roman" panose="02020603050405020304" pitchFamily="18" charset="0"/>
            </a:endParaRPr>
          </a:p>
        </p:txBody>
      </p:sp>
      <p:sp>
        <p:nvSpPr>
          <p:cNvPr id="31767" name="Text Box 31766"/>
          <p:cNvSpPr txBox="1"/>
          <p:nvPr/>
        </p:nvSpPr>
        <p:spPr>
          <a:xfrm>
            <a:off x="200025" y="3473450"/>
            <a:ext cx="714375" cy="336550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600" b="1">
                <a:latin typeface="Times New Roman" panose="02020603050405020304" pitchFamily="18" charset="0"/>
              </a:rPr>
              <a:t>HE = </a:t>
            </a:r>
            <a:endParaRPr sz="1600" b="1">
              <a:latin typeface="Times New Roman" panose="02020603050405020304" pitchFamily="18" charset="0"/>
            </a:endParaRPr>
          </a:p>
        </p:txBody>
      </p:sp>
      <p:sp>
        <p:nvSpPr>
          <p:cNvPr id="31768" name="Text Box 31767"/>
          <p:cNvSpPr txBox="1"/>
          <p:nvPr/>
        </p:nvSpPr>
        <p:spPr>
          <a:xfrm>
            <a:off x="198120" y="2362200"/>
            <a:ext cx="742950" cy="336550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600" b="1">
                <a:latin typeface="Times New Roman" panose="02020603050405020304" pitchFamily="18" charset="0"/>
              </a:rPr>
              <a:t>AC =</a:t>
            </a:r>
            <a:endParaRPr sz="1600" b="1">
              <a:latin typeface="Times New Roman" panose="02020603050405020304" pitchFamily="18" charset="0"/>
            </a:endParaRPr>
          </a:p>
        </p:txBody>
      </p:sp>
      <p:sp>
        <p:nvSpPr>
          <p:cNvPr id="31769" name="Text Box 31768"/>
          <p:cNvSpPr txBox="1"/>
          <p:nvPr/>
        </p:nvSpPr>
        <p:spPr>
          <a:xfrm>
            <a:off x="185738" y="4616450"/>
            <a:ext cx="728662" cy="336550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600" b="1">
                <a:latin typeface="Times New Roman" panose="02020603050405020304" pitchFamily="18" charset="0"/>
              </a:rPr>
              <a:t>KD = </a:t>
            </a:r>
            <a:endParaRPr sz="1600" b="1">
              <a:latin typeface="Times New Roman" panose="02020603050405020304" pitchFamily="18" charset="0"/>
            </a:endParaRPr>
          </a:p>
        </p:txBody>
      </p:sp>
      <p:sp>
        <p:nvSpPr>
          <p:cNvPr id="31770" name="Text Box 31769"/>
          <p:cNvSpPr txBox="1"/>
          <p:nvPr/>
        </p:nvSpPr>
        <p:spPr>
          <a:xfrm>
            <a:off x="3276600" y="2640330"/>
            <a:ext cx="1118870" cy="727710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b="1" u="sng">
                <a:latin typeface="Times New Roman" panose="02020603050405020304" pitchFamily="18" charset="0"/>
              </a:rPr>
              <a:t>BG.AC</a:t>
            </a:r>
            <a:r>
              <a:rPr b="1">
                <a:latin typeface="Times New Roman" panose="02020603050405020304" pitchFamily="18" charset="0"/>
              </a:rPr>
              <a:t> </a:t>
            </a:r>
            <a:r>
              <a:rPr sz="2400" b="1" baseline="-25000">
                <a:latin typeface="Times New Roman" panose="02020603050405020304" pitchFamily="18" charset="0"/>
              </a:rPr>
              <a:t>=</a:t>
            </a:r>
            <a:endParaRPr b="1" baseline="-2500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b="1" baseline="30000">
                <a:latin typeface="Times New Roman" panose="02020603050405020304" pitchFamily="18" charset="0"/>
              </a:rPr>
              <a:t>        </a:t>
            </a:r>
            <a:r>
              <a:rPr sz="2400" b="1" baseline="30000">
                <a:latin typeface="Times New Roman" panose="02020603050405020304" pitchFamily="18" charset="0"/>
              </a:rPr>
              <a:t> 2 </a:t>
            </a:r>
            <a:r>
              <a:rPr b="1" baseline="30000">
                <a:latin typeface="Times New Roman" panose="02020603050405020304" pitchFamily="18" charset="0"/>
              </a:rPr>
              <a:t>               </a:t>
            </a:r>
            <a:endParaRPr b="1" baseline="30000">
              <a:latin typeface="Times New Roman" panose="02020603050405020304" pitchFamily="18" charset="0"/>
            </a:endParaRPr>
          </a:p>
        </p:txBody>
      </p:sp>
      <p:sp>
        <p:nvSpPr>
          <p:cNvPr id="31771" name="Text Box 31770"/>
          <p:cNvSpPr txBox="1"/>
          <p:nvPr/>
        </p:nvSpPr>
        <p:spPr>
          <a:xfrm>
            <a:off x="3268345" y="3381375"/>
            <a:ext cx="1233488" cy="727710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>
                <a:latin typeface="Times New Roman" panose="02020603050405020304" pitchFamily="18" charset="0"/>
              </a:rPr>
              <a:t> </a:t>
            </a:r>
            <a:r>
              <a:rPr b="1" u="sng">
                <a:latin typeface="Times New Roman" panose="02020603050405020304" pitchFamily="18" charset="0"/>
              </a:rPr>
              <a:t>AH.HE</a:t>
            </a:r>
            <a:r>
              <a:rPr b="1">
                <a:latin typeface="Times New Roman" panose="02020603050405020304" pitchFamily="18" charset="0"/>
              </a:rPr>
              <a:t> </a:t>
            </a:r>
            <a:r>
              <a:rPr sz="2400" b="1" baseline="-25000">
                <a:latin typeface="Times New Roman" panose="02020603050405020304" pitchFamily="18" charset="0"/>
              </a:rPr>
              <a:t>=</a:t>
            </a:r>
            <a:endParaRPr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b="1" baseline="30000">
                <a:latin typeface="Times New Roman" panose="02020603050405020304" pitchFamily="18" charset="0"/>
              </a:rPr>
              <a:t>          </a:t>
            </a:r>
            <a:r>
              <a:rPr sz="2400" b="1" baseline="30000">
                <a:latin typeface="Times New Roman" panose="02020603050405020304" pitchFamily="18" charset="0"/>
              </a:rPr>
              <a:t>2</a:t>
            </a:r>
            <a:r>
              <a:rPr b="1" baseline="30000">
                <a:latin typeface="Times New Roman" panose="02020603050405020304" pitchFamily="18" charset="0"/>
              </a:rPr>
              <a:t>            </a:t>
            </a:r>
            <a:endParaRPr b="1" baseline="30000">
              <a:latin typeface="Times New Roman" panose="02020603050405020304" pitchFamily="18" charset="0"/>
            </a:endParaRPr>
          </a:p>
        </p:txBody>
      </p:sp>
      <p:sp>
        <p:nvSpPr>
          <p:cNvPr id="31772" name="Text Box 31771"/>
          <p:cNvSpPr txBox="1"/>
          <p:nvPr/>
        </p:nvSpPr>
        <p:spPr>
          <a:xfrm>
            <a:off x="3262630" y="4235450"/>
            <a:ext cx="1847850" cy="787400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b="1">
                <a:latin typeface="Times New Roman" panose="02020603050405020304" pitchFamily="18" charset="0"/>
              </a:rPr>
              <a:t> (</a:t>
            </a:r>
            <a:r>
              <a:rPr b="1" u="sng">
                <a:latin typeface="Times New Roman" panose="02020603050405020304" pitchFamily="18" charset="0"/>
              </a:rPr>
              <a:t>HE+KD).HK</a:t>
            </a:r>
            <a:r>
              <a:rPr b="1">
                <a:latin typeface="Times New Roman" panose="02020603050405020304" pitchFamily="18" charset="0"/>
              </a:rPr>
              <a:t> </a:t>
            </a:r>
            <a:r>
              <a:rPr sz="2400" b="1" baseline="-25000">
                <a:latin typeface="Times New Roman" panose="02020603050405020304" pitchFamily="18" charset="0"/>
              </a:rPr>
              <a:t>= </a:t>
            </a:r>
            <a:endParaRPr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b="1" baseline="30000">
                <a:latin typeface="Times New Roman" panose="02020603050405020304" pitchFamily="18" charset="0"/>
              </a:rPr>
              <a:t>                  </a:t>
            </a:r>
            <a:r>
              <a:rPr sz="2800" b="1" baseline="30000">
                <a:latin typeface="Times New Roman" panose="02020603050405020304" pitchFamily="18" charset="0"/>
              </a:rPr>
              <a:t>2</a:t>
            </a:r>
            <a:r>
              <a:rPr sz="2400" b="1" baseline="30000">
                <a:latin typeface="Times New Roman" panose="02020603050405020304" pitchFamily="18" charset="0"/>
              </a:rPr>
              <a:t> </a:t>
            </a:r>
            <a:r>
              <a:rPr b="1" baseline="30000">
                <a:latin typeface="Times New Roman" panose="02020603050405020304" pitchFamily="18" charset="0"/>
              </a:rPr>
              <a:t>                          </a:t>
            </a:r>
            <a:endParaRPr b="1" baseline="30000">
              <a:latin typeface="Times New Roman" panose="02020603050405020304" pitchFamily="18" charset="0"/>
            </a:endParaRPr>
          </a:p>
        </p:txBody>
      </p:sp>
      <p:sp>
        <p:nvSpPr>
          <p:cNvPr id="31773" name="Text Box 31772"/>
          <p:cNvSpPr txBox="1"/>
          <p:nvPr/>
        </p:nvSpPr>
        <p:spPr>
          <a:xfrm>
            <a:off x="3276600" y="5034915"/>
            <a:ext cx="1310005" cy="727710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b="1">
                <a:latin typeface="Times New Roman" panose="02020603050405020304" pitchFamily="18" charset="0"/>
              </a:rPr>
              <a:t> </a:t>
            </a:r>
            <a:r>
              <a:rPr b="1" u="sng">
                <a:latin typeface="Times New Roman" panose="02020603050405020304" pitchFamily="18" charset="0"/>
              </a:rPr>
              <a:t>KC.KD</a:t>
            </a:r>
            <a:r>
              <a:rPr b="1">
                <a:latin typeface="Times New Roman" panose="02020603050405020304" pitchFamily="18" charset="0"/>
              </a:rPr>
              <a:t> </a:t>
            </a:r>
            <a:r>
              <a:rPr sz="2400" b="1" baseline="-25000">
                <a:latin typeface="Times New Roman" panose="02020603050405020304" pitchFamily="18" charset="0"/>
              </a:rPr>
              <a:t>=</a:t>
            </a:r>
            <a:endParaRPr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b="1" baseline="30000">
                <a:latin typeface="Times New Roman" panose="02020603050405020304" pitchFamily="18" charset="0"/>
              </a:rPr>
              <a:t>         </a:t>
            </a:r>
            <a:r>
              <a:rPr sz="2400" b="1" baseline="30000">
                <a:latin typeface="Times New Roman" panose="02020603050405020304" pitchFamily="18" charset="0"/>
              </a:rPr>
              <a:t>2</a:t>
            </a:r>
            <a:r>
              <a:rPr b="1" baseline="30000">
                <a:latin typeface="Times New Roman" panose="02020603050405020304" pitchFamily="18" charset="0"/>
              </a:rPr>
              <a:t>            </a:t>
            </a:r>
            <a:endParaRPr b="1" baseline="30000">
              <a:latin typeface="Times New Roman" panose="02020603050405020304" pitchFamily="18" charset="0"/>
            </a:endParaRPr>
          </a:p>
        </p:txBody>
      </p:sp>
      <p:sp>
        <p:nvSpPr>
          <p:cNvPr id="31774" name="Text Box 31773"/>
          <p:cNvSpPr txBox="1"/>
          <p:nvPr/>
        </p:nvSpPr>
        <p:spPr>
          <a:xfrm>
            <a:off x="0" y="6048375"/>
            <a:ext cx="4343400" cy="460375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sz="2400" b="1" err="1">
                <a:latin typeface="VNI-Times" pitchFamily="2" charset="0"/>
              </a:rPr>
              <a:t>  </a:t>
            </a:r>
            <a:r>
              <a:rPr sz="2400" b="1" err="1">
                <a:latin typeface="VNI-Times" pitchFamily="2" charset="0"/>
              </a:rPr>
              <a:t>Vaäy</a:t>
            </a:r>
            <a:r>
              <a:rPr sz="2400" b="1">
                <a:latin typeface="VNI-Times" pitchFamily="2" charset="0"/>
              </a:rPr>
              <a:t>: </a:t>
            </a:r>
            <a:r>
              <a:rPr sz="2400" b="1">
                <a:latin typeface="Times New Roman" panose="02020603050405020304" pitchFamily="18" charset="0"/>
              </a:rPr>
              <a:t>S</a:t>
            </a:r>
            <a:r>
              <a:rPr sz="2400" b="1" baseline="-25000">
                <a:latin typeface="Times New Roman" panose="02020603050405020304" pitchFamily="18" charset="0"/>
              </a:rPr>
              <a:t>ABCDE </a:t>
            </a:r>
            <a:r>
              <a:rPr sz="2400" b="1">
                <a:latin typeface="Times New Roman" panose="02020603050405020304" pitchFamily="18" charset="0"/>
              </a:rPr>
              <a:t>= S</a:t>
            </a:r>
            <a:r>
              <a:rPr b="1" baseline="-25000">
                <a:latin typeface="Times New Roman" panose="02020603050405020304" pitchFamily="18" charset="0"/>
              </a:rPr>
              <a:t>1</a:t>
            </a:r>
            <a:r>
              <a:rPr b="1">
                <a:latin typeface="Times New Roman" panose="02020603050405020304" pitchFamily="18" charset="0"/>
              </a:rPr>
              <a:t>+ </a:t>
            </a:r>
            <a:r>
              <a:rPr sz="2400" b="1">
                <a:latin typeface="Times New Roman" panose="02020603050405020304" pitchFamily="18" charset="0"/>
              </a:rPr>
              <a:t>S</a:t>
            </a:r>
            <a:r>
              <a:rPr sz="2400" b="1" baseline="-25000">
                <a:latin typeface="Times New Roman" panose="02020603050405020304" pitchFamily="18" charset="0"/>
              </a:rPr>
              <a:t>2</a:t>
            </a:r>
            <a:r>
              <a:rPr sz="2400" b="1">
                <a:latin typeface="Times New Roman" panose="02020603050405020304" pitchFamily="18" charset="0"/>
              </a:rPr>
              <a:t> + S</a:t>
            </a:r>
            <a:r>
              <a:rPr sz="2400" b="1" baseline="-25000">
                <a:latin typeface="Times New Roman" panose="02020603050405020304" pitchFamily="18" charset="0"/>
              </a:rPr>
              <a:t>3</a:t>
            </a:r>
            <a:r>
              <a:rPr sz="2400" b="1">
                <a:latin typeface="Times New Roman" panose="02020603050405020304" pitchFamily="18" charset="0"/>
              </a:rPr>
              <a:t> + S</a:t>
            </a:r>
            <a:r>
              <a:rPr sz="2400" b="1" baseline="-25000">
                <a:latin typeface="Times New Roman" panose="02020603050405020304" pitchFamily="18" charset="0"/>
              </a:rPr>
              <a:t>4 </a:t>
            </a:r>
            <a:r>
              <a:rPr sz="2400" b="1">
                <a:latin typeface="Times New Roman" panose="02020603050405020304" pitchFamily="18" charset="0"/>
              </a:rPr>
              <a:t>=</a:t>
            </a:r>
            <a:r>
              <a:rPr sz="2400" b="1">
                <a:latin typeface="Arial" panose="020B0604020202020204" pitchFamily="34" charset="0"/>
              </a:rPr>
              <a:t> </a:t>
            </a:r>
            <a:endParaRPr sz="2400" b="1">
              <a:latin typeface="Arial" panose="020B0604020202020204" pitchFamily="34" charset="0"/>
            </a:endParaRPr>
          </a:p>
        </p:txBody>
      </p:sp>
      <p:sp>
        <p:nvSpPr>
          <p:cNvPr id="31775" name="Text Box 31774"/>
          <p:cNvSpPr txBox="1"/>
          <p:nvPr/>
        </p:nvSpPr>
        <p:spPr>
          <a:xfrm>
            <a:off x="4257675" y="6048375"/>
            <a:ext cx="4886325" cy="460375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>
                <a:latin typeface="Times New Roman" panose="02020603050405020304" pitchFamily="18" charset="0"/>
              </a:rPr>
              <a:t>4</a:t>
            </a:r>
            <a:r>
              <a:rPr lang="en-US" sz="2400" b="1">
                <a:latin typeface="Times New Roman" panose="02020603050405020304" pitchFamily="18" charset="0"/>
              </a:rPr>
              <a:t>56</a:t>
            </a:r>
            <a:r>
              <a:rPr sz="2400" b="1">
                <a:latin typeface="Times New Roman" panose="02020603050405020304" pitchFamily="18" charset="0"/>
              </a:rPr>
              <a:t> + 6</a:t>
            </a:r>
            <a:r>
              <a:rPr lang="en-US" sz="2400" b="1">
                <a:latin typeface="Times New Roman" panose="02020603050405020304" pitchFamily="18" charset="0"/>
              </a:rPr>
              <a:t>4</a:t>
            </a:r>
            <a:r>
              <a:rPr sz="2400" b="1">
                <a:latin typeface="Times New Roman" panose="02020603050405020304" pitchFamily="18" charset="0"/>
              </a:rPr>
              <a:t> + </a:t>
            </a:r>
            <a:r>
              <a:rPr lang="en-US" sz="2400" b="1">
                <a:latin typeface="Times New Roman" panose="02020603050405020304" pitchFamily="18" charset="0"/>
              </a:rPr>
              <a:t>351</a:t>
            </a:r>
            <a:r>
              <a:rPr sz="2400" b="1">
                <a:latin typeface="Times New Roman" panose="02020603050405020304" pitchFamily="18" charset="0"/>
              </a:rPr>
              <a:t> + 2</a:t>
            </a:r>
            <a:r>
              <a:rPr lang="en-US" sz="2400" b="1">
                <a:latin typeface="Times New Roman" panose="02020603050405020304" pitchFamily="18" charset="0"/>
              </a:rPr>
              <a:t>53</a:t>
            </a:r>
            <a:r>
              <a:rPr sz="2400" b="1">
                <a:latin typeface="Times New Roman" panose="02020603050405020304" pitchFamily="18" charset="0"/>
              </a:rPr>
              <a:t> = 1</a:t>
            </a:r>
            <a:r>
              <a:rPr lang="en-US" sz="2400" b="1">
                <a:latin typeface="Times New Roman" panose="02020603050405020304" pitchFamily="18" charset="0"/>
              </a:rPr>
              <a:t>124</a:t>
            </a:r>
            <a:r>
              <a:rPr sz="2400" b="1">
                <a:latin typeface="Times New Roman" panose="02020603050405020304" pitchFamily="18" charset="0"/>
              </a:rPr>
              <a:t> </a:t>
            </a:r>
            <a:r>
              <a:rPr lang="en-US" sz="2400" b="1">
                <a:sym typeface="+mn-ea"/>
              </a:rPr>
              <a:t>(</a:t>
            </a:r>
            <a:r>
              <a:rPr sz="2000" b="1">
                <a:sym typeface="+mn-ea"/>
              </a:rPr>
              <a:t>mm</a:t>
            </a:r>
            <a:r>
              <a:rPr lang="en-US" sz="2000" b="1" baseline="30000">
                <a:sym typeface="+mn-ea"/>
              </a:rPr>
              <a:t>2</a:t>
            </a:r>
            <a:r>
              <a:rPr lang="en-US" sz="2400" b="1">
                <a:sym typeface="+mn-ea"/>
              </a:rPr>
              <a:t>)</a:t>
            </a:r>
            <a:endParaRPr sz="2400" b="1">
              <a:latin typeface="Times New Roman" panose="02020603050405020304" pitchFamily="18" charset="0"/>
            </a:endParaRPr>
          </a:p>
        </p:txBody>
      </p:sp>
      <p:sp>
        <p:nvSpPr>
          <p:cNvPr id="31776" name="Text Box 31775"/>
          <p:cNvSpPr txBox="1"/>
          <p:nvPr/>
        </p:nvSpPr>
        <p:spPr>
          <a:xfrm>
            <a:off x="4343400" y="2621280"/>
            <a:ext cx="2122805" cy="751205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b="1" u="sng">
                <a:latin typeface="Times New Roman" panose="02020603050405020304" pitchFamily="18" charset="0"/>
              </a:rPr>
              <a:t>1</a:t>
            </a:r>
            <a:r>
              <a:rPr lang="en-US" b="1" u="sng">
                <a:latin typeface="Times New Roman" panose="02020603050405020304" pitchFamily="18" charset="0"/>
              </a:rPr>
              <a:t>9</a:t>
            </a:r>
            <a:r>
              <a:rPr b="1" u="sng">
                <a:latin typeface="Times New Roman" panose="02020603050405020304" pitchFamily="18" charset="0"/>
              </a:rPr>
              <a:t>.4</a:t>
            </a:r>
            <a:r>
              <a:rPr lang="en-US" b="1" u="sng">
                <a:latin typeface="Times New Roman" panose="02020603050405020304" pitchFamily="18" charset="0"/>
              </a:rPr>
              <a:t>8</a:t>
            </a:r>
            <a:r>
              <a:rPr b="1">
                <a:latin typeface="Times New Roman" panose="02020603050405020304" pitchFamily="18" charset="0"/>
              </a:rPr>
              <a:t> </a:t>
            </a:r>
            <a:r>
              <a:rPr sz="2400" b="1" baseline="-25000">
                <a:latin typeface="Times New Roman" panose="02020603050405020304" pitchFamily="18" charset="0"/>
              </a:rPr>
              <a:t>=</a:t>
            </a:r>
            <a:r>
              <a:rPr b="1" baseline="-25000">
                <a:latin typeface="Times New Roman" panose="02020603050405020304" pitchFamily="18" charset="0"/>
              </a:rPr>
              <a:t>  </a:t>
            </a:r>
            <a:r>
              <a:rPr sz="2800" b="1" baseline="-25000">
                <a:latin typeface="Times New Roman" panose="02020603050405020304" pitchFamily="18" charset="0"/>
              </a:rPr>
              <a:t>4</a:t>
            </a:r>
            <a:r>
              <a:rPr lang="en-US" sz="2800" b="1" baseline="-25000">
                <a:latin typeface="Times New Roman" panose="02020603050405020304" pitchFamily="18" charset="0"/>
              </a:rPr>
              <a:t>56</a:t>
            </a:r>
            <a:r>
              <a:rPr sz="2800" b="1" baseline="-25000">
                <a:latin typeface="Times New Roman" panose="02020603050405020304" pitchFamily="18" charset="0"/>
              </a:rPr>
              <a:t> </a:t>
            </a:r>
            <a:r>
              <a:rPr lang="en-US" sz="2800" b="1" baseline="-25000">
                <a:latin typeface="Times New Roman" panose="02020603050405020304" pitchFamily="18" charset="0"/>
              </a:rPr>
              <a:t>(</a:t>
            </a:r>
            <a:r>
              <a:rPr sz="3000" b="1" baseline="-25000">
                <a:latin typeface="Times New Roman" panose="02020603050405020304" pitchFamily="18" charset="0"/>
              </a:rPr>
              <a:t>mm</a:t>
            </a:r>
            <a:r>
              <a:rPr lang="en-US" sz="2000" b="1" baseline="30000">
                <a:latin typeface="Times New Roman" panose="02020603050405020304" pitchFamily="18" charset="0"/>
              </a:rPr>
              <a:t>2</a:t>
            </a:r>
            <a:r>
              <a:rPr lang="en-US" sz="3000" b="1" baseline="-25000">
                <a:latin typeface="Times New Roman" panose="02020603050405020304" pitchFamily="18" charset="0"/>
              </a:rPr>
              <a:t>)</a:t>
            </a:r>
            <a:r>
              <a:rPr b="1">
                <a:latin typeface="Times New Roman" panose="02020603050405020304" pitchFamily="18" charset="0"/>
              </a:rPr>
              <a:t> </a:t>
            </a:r>
            <a:endParaRPr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b="1" baseline="30000">
                <a:latin typeface="Times New Roman" panose="02020603050405020304" pitchFamily="18" charset="0"/>
              </a:rPr>
              <a:t>    </a:t>
            </a:r>
            <a:r>
              <a:rPr sz="2400" b="1" baseline="30000">
                <a:latin typeface="Times New Roman" panose="02020603050405020304" pitchFamily="18" charset="0"/>
              </a:rPr>
              <a:t>  2</a:t>
            </a:r>
            <a:endParaRPr sz="2400" b="1" baseline="30000">
              <a:latin typeface="Times New Roman" panose="02020603050405020304" pitchFamily="18" charset="0"/>
            </a:endParaRPr>
          </a:p>
        </p:txBody>
      </p:sp>
      <p:sp>
        <p:nvSpPr>
          <p:cNvPr id="31777" name="Text Box 31776"/>
          <p:cNvSpPr txBox="1"/>
          <p:nvPr/>
        </p:nvSpPr>
        <p:spPr>
          <a:xfrm>
            <a:off x="4495800" y="3362325"/>
            <a:ext cx="1971040" cy="751205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b="1">
                <a:latin typeface="Times New Roman" panose="02020603050405020304" pitchFamily="18" charset="0"/>
              </a:rPr>
              <a:t> </a:t>
            </a:r>
            <a:r>
              <a:rPr b="1" u="sng">
                <a:latin typeface="Times New Roman" panose="02020603050405020304" pitchFamily="18" charset="0"/>
              </a:rPr>
              <a:t>8.1</a:t>
            </a:r>
            <a:r>
              <a:rPr lang="en-US" b="1" u="sng">
                <a:latin typeface="Times New Roman" panose="02020603050405020304" pitchFamily="18" charset="0"/>
              </a:rPr>
              <a:t>6</a:t>
            </a:r>
            <a:r>
              <a:rPr b="1" u="sng">
                <a:latin typeface="Times New Roman" panose="02020603050405020304" pitchFamily="18" charset="0"/>
              </a:rPr>
              <a:t> </a:t>
            </a:r>
            <a:r>
              <a:rPr b="1">
                <a:latin typeface="Times New Roman" panose="02020603050405020304" pitchFamily="18" charset="0"/>
              </a:rPr>
              <a:t> </a:t>
            </a:r>
            <a:r>
              <a:rPr sz="2400" b="1" baseline="-25000">
                <a:latin typeface="Times New Roman" panose="02020603050405020304" pitchFamily="18" charset="0"/>
              </a:rPr>
              <a:t>=</a:t>
            </a:r>
            <a:r>
              <a:rPr b="1" baseline="-25000">
                <a:latin typeface="Times New Roman" panose="02020603050405020304" pitchFamily="18" charset="0"/>
              </a:rPr>
              <a:t> </a:t>
            </a:r>
            <a:r>
              <a:rPr sz="2800" b="1" baseline="-25000">
                <a:latin typeface="Times New Roman" panose="02020603050405020304" pitchFamily="18" charset="0"/>
              </a:rPr>
              <a:t>6</a:t>
            </a:r>
            <a:r>
              <a:rPr lang="en-US" sz="2800" b="1" baseline="-25000">
                <a:latin typeface="Times New Roman" panose="02020603050405020304" pitchFamily="18" charset="0"/>
              </a:rPr>
              <a:t>4</a:t>
            </a:r>
            <a:r>
              <a:rPr sz="3000" b="1" baseline="-25000">
                <a:sym typeface="+mn-ea"/>
              </a:rPr>
              <a:t> </a:t>
            </a:r>
            <a:r>
              <a:rPr lang="en-US" sz="3000" b="1" baseline="-25000">
                <a:sym typeface="+mn-ea"/>
              </a:rPr>
              <a:t>(</a:t>
            </a:r>
            <a:r>
              <a:rPr sz="3000" b="1" baseline="-25000">
                <a:sym typeface="+mn-ea"/>
              </a:rPr>
              <a:t>mm</a:t>
            </a:r>
            <a:r>
              <a:rPr lang="en-US" sz="2000" b="1" baseline="30000">
                <a:sym typeface="+mn-ea"/>
              </a:rPr>
              <a:t>2</a:t>
            </a:r>
            <a:r>
              <a:rPr lang="en-US" sz="3000" b="1" baseline="-25000">
                <a:sym typeface="+mn-ea"/>
              </a:rPr>
              <a:t>)</a:t>
            </a:r>
            <a:endParaRPr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b="1" baseline="30000">
                <a:latin typeface="Times New Roman" panose="02020603050405020304" pitchFamily="18" charset="0"/>
              </a:rPr>
              <a:t>   </a:t>
            </a:r>
            <a:r>
              <a:rPr sz="2400" b="1" baseline="30000">
                <a:latin typeface="Times New Roman" panose="02020603050405020304" pitchFamily="18" charset="0"/>
              </a:rPr>
              <a:t>   2</a:t>
            </a:r>
            <a:endParaRPr sz="2400" b="1" baseline="30000">
              <a:latin typeface="Times New Roman" panose="02020603050405020304" pitchFamily="18" charset="0"/>
            </a:endParaRPr>
          </a:p>
        </p:txBody>
      </p:sp>
      <p:sp>
        <p:nvSpPr>
          <p:cNvPr id="31778" name="Text Box 31777"/>
          <p:cNvSpPr txBox="1"/>
          <p:nvPr/>
        </p:nvSpPr>
        <p:spPr>
          <a:xfrm>
            <a:off x="5105400" y="4194810"/>
            <a:ext cx="2667000" cy="810260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b="1" baseline="-25000">
                <a:latin typeface="Times New Roman" panose="02020603050405020304" pitchFamily="18" charset="0"/>
              </a:rPr>
              <a:t> </a:t>
            </a:r>
            <a:r>
              <a:rPr b="1" u="sng">
                <a:latin typeface="Times New Roman" panose="02020603050405020304" pitchFamily="18" charset="0"/>
              </a:rPr>
              <a:t>(1</a:t>
            </a:r>
            <a:r>
              <a:rPr lang="en-US" b="1" u="sng">
                <a:latin typeface="Times New Roman" panose="02020603050405020304" pitchFamily="18" charset="0"/>
              </a:rPr>
              <a:t>6</a:t>
            </a:r>
            <a:r>
              <a:rPr b="1" u="sng">
                <a:latin typeface="Times New Roman" panose="02020603050405020304" pitchFamily="18" charset="0"/>
              </a:rPr>
              <a:t>+</a:t>
            </a:r>
            <a:r>
              <a:rPr lang="en-US" b="1" u="sng">
                <a:latin typeface="Times New Roman" panose="02020603050405020304" pitchFamily="18" charset="0"/>
              </a:rPr>
              <a:t>23</a:t>
            </a:r>
            <a:r>
              <a:rPr b="1" u="sng">
                <a:latin typeface="Times New Roman" panose="02020603050405020304" pitchFamily="18" charset="0"/>
              </a:rPr>
              <a:t>).18 </a:t>
            </a:r>
            <a:r>
              <a:rPr b="1">
                <a:latin typeface="Times New Roman" panose="02020603050405020304" pitchFamily="18" charset="0"/>
              </a:rPr>
              <a:t> </a:t>
            </a:r>
            <a:r>
              <a:rPr sz="2400" b="1" baseline="-25000">
                <a:latin typeface="Times New Roman" panose="02020603050405020304" pitchFamily="18" charset="0"/>
              </a:rPr>
              <a:t>= </a:t>
            </a:r>
            <a:r>
              <a:rPr sz="2800" b="1" baseline="-25000">
                <a:latin typeface="Times New Roman" panose="02020603050405020304" pitchFamily="18" charset="0"/>
              </a:rPr>
              <a:t>3</a:t>
            </a:r>
            <a:r>
              <a:rPr lang="en-US" sz="2800" b="1" baseline="-25000">
                <a:latin typeface="Times New Roman" panose="02020603050405020304" pitchFamily="18" charset="0"/>
              </a:rPr>
              <a:t>51</a:t>
            </a:r>
            <a:r>
              <a:rPr b="1" baseline="-25000">
                <a:latin typeface="Times New Roman" panose="02020603050405020304" pitchFamily="18" charset="0"/>
              </a:rPr>
              <a:t> </a:t>
            </a:r>
            <a:r>
              <a:rPr lang="en-US" sz="3000" b="1" baseline="-25000">
                <a:sym typeface="+mn-ea"/>
              </a:rPr>
              <a:t>(</a:t>
            </a:r>
            <a:r>
              <a:rPr sz="3000" b="1" baseline="-25000">
                <a:sym typeface="+mn-ea"/>
              </a:rPr>
              <a:t>mm</a:t>
            </a:r>
            <a:r>
              <a:rPr lang="en-US" sz="2000" b="1" baseline="30000">
                <a:sym typeface="+mn-ea"/>
              </a:rPr>
              <a:t>2</a:t>
            </a:r>
            <a:r>
              <a:rPr lang="en-US" sz="3000" b="1" baseline="-25000">
                <a:sym typeface="+mn-ea"/>
              </a:rPr>
              <a:t>)</a:t>
            </a:r>
            <a:endParaRPr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b="1" baseline="30000">
                <a:latin typeface="Times New Roman" panose="02020603050405020304" pitchFamily="18" charset="0"/>
              </a:rPr>
              <a:t>              </a:t>
            </a:r>
            <a:r>
              <a:rPr sz="2400" b="1" baseline="30000">
                <a:latin typeface="Times New Roman" panose="02020603050405020304" pitchFamily="18" charset="0"/>
              </a:rPr>
              <a:t> </a:t>
            </a:r>
            <a:r>
              <a:rPr sz="2800" b="1" baseline="30000">
                <a:latin typeface="Times New Roman" panose="02020603050405020304" pitchFamily="18" charset="0"/>
              </a:rPr>
              <a:t>2</a:t>
            </a:r>
            <a:endParaRPr sz="2800" b="1" baseline="30000">
              <a:latin typeface="Times New Roman" panose="02020603050405020304" pitchFamily="18" charset="0"/>
            </a:endParaRPr>
          </a:p>
        </p:txBody>
      </p:sp>
      <p:sp>
        <p:nvSpPr>
          <p:cNvPr id="31779" name="Text Box 31778"/>
          <p:cNvSpPr txBox="1"/>
          <p:nvPr/>
        </p:nvSpPr>
        <p:spPr>
          <a:xfrm>
            <a:off x="4552950" y="5010150"/>
            <a:ext cx="2133600" cy="751205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b="1" baseline="-25000">
                <a:latin typeface="Times New Roman" panose="02020603050405020304" pitchFamily="18" charset="0"/>
              </a:rPr>
              <a:t> </a:t>
            </a:r>
            <a:r>
              <a:rPr b="1" u="sng">
                <a:latin typeface="Times New Roman" panose="02020603050405020304" pitchFamily="18" charset="0"/>
              </a:rPr>
              <a:t>2</a:t>
            </a:r>
            <a:r>
              <a:rPr lang="en-US" b="1" u="sng">
                <a:latin typeface="Times New Roman" panose="02020603050405020304" pitchFamily="18" charset="0"/>
              </a:rPr>
              <a:t>2</a:t>
            </a:r>
            <a:r>
              <a:rPr b="1" u="sng">
                <a:latin typeface="Times New Roman" panose="02020603050405020304" pitchFamily="18" charset="0"/>
              </a:rPr>
              <a:t>.23</a:t>
            </a:r>
            <a:r>
              <a:rPr b="1">
                <a:latin typeface="Times New Roman" panose="02020603050405020304" pitchFamily="18" charset="0"/>
              </a:rPr>
              <a:t> </a:t>
            </a:r>
            <a:r>
              <a:rPr sz="2400" b="1" baseline="-25000">
                <a:latin typeface="Times New Roman" panose="02020603050405020304" pitchFamily="18" charset="0"/>
              </a:rPr>
              <a:t>= </a:t>
            </a:r>
            <a:r>
              <a:rPr lang="en-US" sz="2800" b="1" baseline="-25000">
                <a:latin typeface="Times New Roman" panose="02020603050405020304" pitchFamily="18" charset="0"/>
              </a:rPr>
              <a:t>253</a:t>
            </a:r>
            <a:r>
              <a:rPr b="1" baseline="-25000">
                <a:latin typeface="Times New Roman" panose="02020603050405020304" pitchFamily="18" charset="0"/>
              </a:rPr>
              <a:t> </a:t>
            </a:r>
            <a:r>
              <a:rPr lang="en-US" sz="3000" b="1" baseline="-25000">
                <a:sym typeface="+mn-ea"/>
              </a:rPr>
              <a:t>(</a:t>
            </a:r>
            <a:r>
              <a:rPr sz="3000" b="1" baseline="-25000">
                <a:sym typeface="+mn-ea"/>
              </a:rPr>
              <a:t>mm</a:t>
            </a:r>
            <a:r>
              <a:rPr lang="en-US" sz="2000" b="1" baseline="30000">
                <a:sym typeface="+mn-ea"/>
              </a:rPr>
              <a:t>2</a:t>
            </a:r>
            <a:r>
              <a:rPr lang="en-US" sz="3000" b="1" baseline="-25000">
                <a:sym typeface="+mn-ea"/>
              </a:rPr>
              <a:t>)</a:t>
            </a:r>
            <a:r>
              <a:rPr b="1" baseline="30000">
                <a:latin typeface="Times New Roman" panose="02020603050405020304" pitchFamily="18" charset="0"/>
              </a:rPr>
              <a:t>  </a:t>
            </a:r>
            <a:endParaRPr b="1" baseline="3000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b="1" baseline="30000">
                <a:latin typeface="Times New Roman" panose="02020603050405020304" pitchFamily="18" charset="0"/>
              </a:rPr>
              <a:t>       </a:t>
            </a:r>
            <a:r>
              <a:rPr sz="2400" b="1" baseline="30000">
                <a:latin typeface="Times New Roman" panose="02020603050405020304" pitchFamily="18" charset="0"/>
              </a:rPr>
              <a:t>2</a:t>
            </a:r>
            <a:endParaRPr sz="2400" b="1" baseline="30000">
              <a:latin typeface="Times New Roman" panose="02020603050405020304" pitchFamily="18" charset="0"/>
            </a:endParaRPr>
          </a:p>
        </p:txBody>
      </p:sp>
      <p:sp>
        <p:nvSpPr>
          <p:cNvPr id="31780" name="Text Box 31779"/>
          <p:cNvSpPr txBox="1"/>
          <p:nvPr/>
        </p:nvSpPr>
        <p:spPr>
          <a:xfrm>
            <a:off x="228600" y="99695"/>
            <a:ext cx="4822825" cy="52197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1F9CB"/>
                    </a:gs>
                    <a:gs pos="100000">
                      <a:srgbClr val="F1F9CB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  <a:tileRect/>
                </a:gradFill>
              </a14:hiddenFill>
            </a:ext>
          </a:extLst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sz="2800" b="1" err="1">
                <a:cs typeface="Times New Roman" panose="02020603050405020304" pitchFamily="18" charset="0"/>
              </a:rPr>
              <a:t>2. Bài tập 2: (</a:t>
            </a:r>
            <a:r>
              <a:rPr sz="2800" b="1" err="1">
                <a:cs typeface="Times New Roman" panose="02020603050405020304" pitchFamily="18" charset="0"/>
              </a:rPr>
              <a:t>B</a:t>
            </a:r>
            <a:r>
              <a:rPr lang="en-US" sz="2800" b="1" err="1">
                <a:cs typeface="Times New Roman" panose="02020603050405020304" pitchFamily="18" charset="0"/>
              </a:rPr>
              <a:t>à</a:t>
            </a:r>
            <a:r>
              <a:rPr sz="2800" b="1" err="1">
                <a:cs typeface="Times New Roman" panose="02020603050405020304" pitchFamily="18" charset="0"/>
              </a:rPr>
              <a:t>i</a:t>
            </a:r>
            <a:r>
              <a:rPr sz="2800" b="1">
                <a:cs typeface="Times New Roman" panose="02020603050405020304" pitchFamily="18" charset="0"/>
              </a:rPr>
              <a:t> </a:t>
            </a:r>
            <a:r>
              <a:rPr lang="en-US" sz="2800" b="1">
                <a:cs typeface="Times New Roman" panose="02020603050405020304" pitchFamily="18" charset="0"/>
              </a:rPr>
              <a:t>37</a:t>
            </a:r>
            <a:r>
              <a:rPr sz="2800" b="1">
                <a:cs typeface="Times New Roman" panose="02020603050405020304" pitchFamily="18" charset="0"/>
              </a:rPr>
              <a:t>/sgk </a:t>
            </a:r>
            <a:r>
              <a:rPr lang="en-US" sz="2800" b="1">
                <a:cs typeface="Times New Roman" panose="02020603050405020304" pitchFamily="18" charset="0"/>
              </a:rPr>
              <a:t>- 130)</a:t>
            </a:r>
            <a:endParaRPr lang="en-US" sz="2800" b="1">
              <a:cs typeface="Times New Roman" panose="02020603050405020304" pitchFamily="18" charset="0"/>
            </a:endParaRPr>
          </a:p>
        </p:txBody>
      </p:sp>
      <p:sp>
        <p:nvSpPr>
          <p:cNvPr id="31781" name="Text Box 31780"/>
          <p:cNvSpPr txBox="1"/>
          <p:nvPr/>
        </p:nvSpPr>
        <p:spPr>
          <a:xfrm>
            <a:off x="737870" y="2364105"/>
            <a:ext cx="1015365" cy="337185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sz="1600" b="1">
                <a:latin typeface="Times New Roman" panose="02020603050405020304" pitchFamily="18" charset="0"/>
              </a:rPr>
              <a:t>4</a:t>
            </a:r>
            <a:r>
              <a:rPr lang="en-US" sz="1600" b="1">
                <a:latin typeface="Times New Roman" panose="02020603050405020304" pitchFamily="18" charset="0"/>
              </a:rPr>
              <a:t>8</a:t>
            </a:r>
            <a:r>
              <a:rPr sz="1600" b="1">
                <a:latin typeface="Times New Roman" panose="02020603050405020304" pitchFamily="18" charset="0"/>
              </a:rPr>
              <a:t> mm</a:t>
            </a:r>
            <a:endParaRPr sz="1600" b="1">
              <a:latin typeface="Times New Roman" panose="02020603050405020304" pitchFamily="18" charset="0"/>
            </a:endParaRPr>
          </a:p>
        </p:txBody>
      </p:sp>
      <p:sp>
        <p:nvSpPr>
          <p:cNvPr id="31782" name="Text Box 31781"/>
          <p:cNvSpPr txBox="1"/>
          <p:nvPr/>
        </p:nvSpPr>
        <p:spPr>
          <a:xfrm>
            <a:off x="825500" y="2732405"/>
            <a:ext cx="928370" cy="337185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sz="1600" b="1">
                <a:latin typeface="Times New Roman" panose="02020603050405020304" pitchFamily="18" charset="0"/>
              </a:rPr>
              <a:t>1</a:t>
            </a:r>
            <a:r>
              <a:rPr lang="en-US" sz="1600" b="1">
                <a:latin typeface="Times New Roman" panose="02020603050405020304" pitchFamily="18" charset="0"/>
              </a:rPr>
              <a:t>9 </a:t>
            </a:r>
            <a:r>
              <a:rPr sz="1600" b="1">
                <a:latin typeface="Times New Roman" panose="02020603050405020304" pitchFamily="18" charset="0"/>
              </a:rPr>
              <a:t>mm</a:t>
            </a:r>
            <a:endParaRPr sz="1600" b="1">
              <a:latin typeface="Times New Roman" panose="02020603050405020304" pitchFamily="18" charset="0"/>
            </a:endParaRPr>
          </a:p>
        </p:txBody>
      </p:sp>
      <p:sp>
        <p:nvSpPr>
          <p:cNvPr id="31783" name="Text Box 31782"/>
          <p:cNvSpPr txBox="1"/>
          <p:nvPr/>
        </p:nvSpPr>
        <p:spPr>
          <a:xfrm>
            <a:off x="990600" y="3092450"/>
            <a:ext cx="762000" cy="337185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600" b="1">
                <a:latin typeface="Times New Roman" panose="02020603050405020304" pitchFamily="18" charset="0"/>
              </a:rPr>
              <a:t>8 mm</a:t>
            </a:r>
            <a:endParaRPr sz="1600" b="1">
              <a:latin typeface="Times New Roman" panose="02020603050405020304" pitchFamily="18" charset="0"/>
            </a:endParaRPr>
          </a:p>
        </p:txBody>
      </p:sp>
      <p:sp>
        <p:nvSpPr>
          <p:cNvPr id="31784" name="Text Box 31783"/>
          <p:cNvSpPr txBox="1"/>
          <p:nvPr/>
        </p:nvSpPr>
        <p:spPr>
          <a:xfrm>
            <a:off x="838200" y="3473450"/>
            <a:ext cx="914400" cy="337185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sz="1600" b="1">
                <a:latin typeface="Times New Roman" panose="02020603050405020304" pitchFamily="18" charset="0"/>
              </a:rPr>
              <a:t>1</a:t>
            </a:r>
            <a:r>
              <a:rPr lang="en-US" sz="1600" b="1">
                <a:latin typeface="Times New Roman" panose="02020603050405020304" pitchFamily="18" charset="0"/>
              </a:rPr>
              <a:t>6</a:t>
            </a:r>
            <a:r>
              <a:rPr sz="1600" b="1">
                <a:latin typeface="Times New Roman" panose="02020603050405020304" pitchFamily="18" charset="0"/>
              </a:rPr>
              <a:t> mm</a:t>
            </a:r>
            <a:endParaRPr sz="1600" b="1">
              <a:latin typeface="Times New Roman" panose="02020603050405020304" pitchFamily="18" charset="0"/>
            </a:endParaRPr>
          </a:p>
        </p:txBody>
      </p:sp>
      <p:sp>
        <p:nvSpPr>
          <p:cNvPr id="31785" name="Text Box 31784"/>
          <p:cNvSpPr txBox="1"/>
          <p:nvPr/>
        </p:nvSpPr>
        <p:spPr>
          <a:xfrm>
            <a:off x="895350" y="3855720"/>
            <a:ext cx="857250" cy="337185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sz="1600" b="1">
                <a:latin typeface="Times New Roman" panose="02020603050405020304" pitchFamily="18" charset="0"/>
              </a:rPr>
              <a:t>18 mm</a:t>
            </a:r>
            <a:endParaRPr sz="1600" b="1">
              <a:latin typeface="Times New Roman" panose="02020603050405020304" pitchFamily="18" charset="0"/>
            </a:endParaRPr>
          </a:p>
        </p:txBody>
      </p:sp>
      <p:sp>
        <p:nvSpPr>
          <p:cNvPr id="31786" name="Text Box 31785"/>
          <p:cNvSpPr txBox="1"/>
          <p:nvPr/>
        </p:nvSpPr>
        <p:spPr>
          <a:xfrm>
            <a:off x="838200" y="4235450"/>
            <a:ext cx="915035" cy="337185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sz="1600" b="1">
                <a:latin typeface="Times New Roman" panose="02020603050405020304" pitchFamily="18" charset="0"/>
              </a:rPr>
              <a:t>2</a:t>
            </a:r>
            <a:r>
              <a:rPr lang="en-US" sz="1600" b="1">
                <a:latin typeface="Times New Roman" panose="02020603050405020304" pitchFamily="18" charset="0"/>
              </a:rPr>
              <a:t>2 </a:t>
            </a:r>
            <a:r>
              <a:rPr sz="1600" b="1">
                <a:latin typeface="Times New Roman" panose="02020603050405020304" pitchFamily="18" charset="0"/>
              </a:rPr>
              <a:t>mm</a:t>
            </a:r>
            <a:endParaRPr sz="1600" b="1">
              <a:latin typeface="Times New Roman" panose="02020603050405020304" pitchFamily="18" charset="0"/>
            </a:endParaRPr>
          </a:p>
        </p:txBody>
      </p:sp>
      <p:sp>
        <p:nvSpPr>
          <p:cNvPr id="31787" name="Text Box 31786"/>
          <p:cNvSpPr txBox="1"/>
          <p:nvPr/>
        </p:nvSpPr>
        <p:spPr>
          <a:xfrm>
            <a:off x="762000" y="4616450"/>
            <a:ext cx="991870" cy="337185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sz="1600" b="1">
                <a:latin typeface="Times New Roman" panose="02020603050405020304" pitchFamily="18" charset="0"/>
              </a:rPr>
              <a:t>23 mm</a:t>
            </a:r>
            <a:endParaRPr sz="1600" b="1">
              <a:latin typeface="Times New Roman" panose="02020603050405020304" pitchFamily="18" charset="0"/>
            </a:endParaRPr>
          </a:p>
        </p:txBody>
      </p:sp>
      <p:sp>
        <p:nvSpPr>
          <p:cNvPr id="31788" name="Text Box 31787"/>
          <p:cNvSpPr txBox="1"/>
          <p:nvPr/>
        </p:nvSpPr>
        <p:spPr>
          <a:xfrm>
            <a:off x="2667000" y="2638425"/>
            <a:ext cx="609600" cy="366713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>
                <a:latin typeface="Times New Roman" panose="02020603050405020304" pitchFamily="18" charset="0"/>
              </a:rPr>
              <a:t>S</a:t>
            </a:r>
            <a:r>
              <a:rPr b="1" baseline="-25000">
                <a:latin typeface="Times New Roman" panose="02020603050405020304" pitchFamily="18" charset="0"/>
              </a:rPr>
              <a:t>1 </a:t>
            </a:r>
            <a:r>
              <a:rPr sz="2400" b="1" baseline="-25000">
                <a:latin typeface="Times New Roman" panose="02020603050405020304" pitchFamily="18" charset="0"/>
              </a:rPr>
              <a:t>=</a:t>
            </a:r>
            <a:r>
              <a:rPr b="1">
                <a:latin typeface="Times New Roman" panose="02020603050405020304" pitchFamily="18" charset="0"/>
              </a:rPr>
              <a:t> </a:t>
            </a:r>
            <a:r>
              <a:rPr b="1" baseline="30000">
                <a:latin typeface="Times New Roman" panose="02020603050405020304" pitchFamily="18" charset="0"/>
              </a:rPr>
              <a:t>             </a:t>
            </a:r>
            <a:endParaRPr b="1" baseline="30000">
              <a:latin typeface="Times New Roman" panose="02020603050405020304" pitchFamily="18" charset="0"/>
            </a:endParaRPr>
          </a:p>
        </p:txBody>
      </p:sp>
      <p:sp>
        <p:nvSpPr>
          <p:cNvPr id="31789" name="Text Box 31788"/>
          <p:cNvSpPr txBox="1"/>
          <p:nvPr/>
        </p:nvSpPr>
        <p:spPr>
          <a:xfrm>
            <a:off x="2667000" y="3395980"/>
            <a:ext cx="595630" cy="368300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b="1">
                <a:latin typeface="Times New Roman" panose="02020603050405020304" pitchFamily="18" charset="0"/>
              </a:rPr>
              <a:t>S</a:t>
            </a:r>
            <a:r>
              <a:rPr b="1" baseline="-25000">
                <a:latin typeface="Times New Roman" panose="02020603050405020304" pitchFamily="18" charset="0"/>
              </a:rPr>
              <a:t>2 </a:t>
            </a:r>
            <a:r>
              <a:rPr sz="2400" b="1" baseline="-25000">
                <a:latin typeface="Times New Roman" panose="02020603050405020304" pitchFamily="18" charset="0"/>
              </a:rPr>
              <a:t>=</a:t>
            </a:r>
            <a:r>
              <a:rPr b="1">
                <a:latin typeface="Times New Roman" panose="02020603050405020304" pitchFamily="18" charset="0"/>
              </a:rPr>
              <a:t> </a:t>
            </a:r>
            <a:r>
              <a:rPr b="1" baseline="30000">
                <a:latin typeface="Times New Roman" panose="02020603050405020304" pitchFamily="18" charset="0"/>
              </a:rPr>
              <a:t>             </a:t>
            </a:r>
            <a:endParaRPr b="1" baseline="30000">
              <a:latin typeface="Times New Roman" panose="02020603050405020304" pitchFamily="18" charset="0"/>
            </a:endParaRPr>
          </a:p>
        </p:txBody>
      </p:sp>
      <p:sp>
        <p:nvSpPr>
          <p:cNvPr id="31790" name="Text Box 31789"/>
          <p:cNvSpPr txBox="1"/>
          <p:nvPr/>
        </p:nvSpPr>
        <p:spPr>
          <a:xfrm>
            <a:off x="2667000" y="4238625"/>
            <a:ext cx="609600" cy="366713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>
                <a:latin typeface="Times New Roman" panose="02020603050405020304" pitchFamily="18" charset="0"/>
              </a:rPr>
              <a:t>S</a:t>
            </a:r>
            <a:r>
              <a:rPr b="1" baseline="-25000">
                <a:latin typeface="Times New Roman" panose="02020603050405020304" pitchFamily="18" charset="0"/>
              </a:rPr>
              <a:t>3 </a:t>
            </a:r>
            <a:r>
              <a:rPr sz="2400" b="1" baseline="-25000">
                <a:latin typeface="Times New Roman" panose="02020603050405020304" pitchFamily="18" charset="0"/>
              </a:rPr>
              <a:t>=</a:t>
            </a:r>
            <a:r>
              <a:rPr b="1">
                <a:latin typeface="Times New Roman" panose="02020603050405020304" pitchFamily="18" charset="0"/>
              </a:rPr>
              <a:t> </a:t>
            </a:r>
            <a:r>
              <a:rPr b="1" baseline="30000">
                <a:latin typeface="Times New Roman" panose="02020603050405020304" pitchFamily="18" charset="0"/>
              </a:rPr>
              <a:t>             </a:t>
            </a:r>
            <a:endParaRPr b="1" baseline="30000">
              <a:latin typeface="Times New Roman" panose="02020603050405020304" pitchFamily="18" charset="0"/>
            </a:endParaRPr>
          </a:p>
        </p:txBody>
      </p:sp>
      <p:sp>
        <p:nvSpPr>
          <p:cNvPr id="31791" name="Text Box 31790"/>
          <p:cNvSpPr txBox="1"/>
          <p:nvPr/>
        </p:nvSpPr>
        <p:spPr>
          <a:xfrm>
            <a:off x="2667000" y="5043805"/>
            <a:ext cx="609600" cy="368300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b="1">
                <a:latin typeface="Times New Roman" panose="02020603050405020304" pitchFamily="18" charset="0"/>
              </a:rPr>
              <a:t>S</a:t>
            </a:r>
            <a:r>
              <a:rPr b="1" baseline="-25000">
                <a:latin typeface="Times New Roman" panose="02020603050405020304" pitchFamily="18" charset="0"/>
              </a:rPr>
              <a:t>4 </a:t>
            </a:r>
            <a:r>
              <a:rPr sz="2400" b="1" baseline="-25000">
                <a:latin typeface="Times New Roman" panose="02020603050405020304" pitchFamily="18" charset="0"/>
              </a:rPr>
              <a:t>=</a:t>
            </a:r>
            <a:r>
              <a:rPr b="1">
                <a:latin typeface="Times New Roman" panose="02020603050405020304" pitchFamily="18" charset="0"/>
              </a:rPr>
              <a:t> </a:t>
            </a:r>
            <a:r>
              <a:rPr b="1" baseline="30000">
                <a:latin typeface="Times New Roman" panose="02020603050405020304" pitchFamily="18" charset="0"/>
              </a:rPr>
              <a:t>             </a:t>
            </a:r>
            <a:endParaRPr b="1" baseline="30000">
              <a:latin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86055" y="652145"/>
            <a:ext cx="475678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en-US" sz="2400"/>
              <a:t>Thực hiện các phép đo cần thiết </a:t>
            </a:r>
            <a:r>
              <a:rPr lang="en-US" sz="240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(chính xác đến mm) để tính diện tích hình ABCDE.</a:t>
            </a:r>
            <a:endParaRPr lang="en-US" sz="2400"/>
          </a:p>
        </p:txBody>
      </p:sp>
      <p:sp>
        <p:nvSpPr>
          <p:cNvPr id="3" name="Text Box 2"/>
          <p:cNvSpPr txBox="1"/>
          <p:nvPr/>
        </p:nvSpPr>
        <p:spPr>
          <a:xfrm>
            <a:off x="2787015" y="1913255"/>
            <a:ext cx="1338580" cy="398780"/>
          </a:xfrm>
          <a:prstGeom prst="rect">
            <a:avLst/>
          </a:prstGeom>
          <a:gradFill rotWithShape="1">
            <a:gsLst>
              <a:gs pos="0">
                <a:srgbClr val="F1F9CB"/>
              </a:gs>
              <a:gs pos="100000">
                <a:srgbClr val="F1F9C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wrap="square">
            <a:spAutoFit/>
          </a:bodyPr>
          <a:p>
            <a:pPr algn="ctr">
              <a:spcBef>
                <a:spcPct val="50000"/>
              </a:spcBef>
            </a:pPr>
            <a:r>
              <a:rPr lang="en-US" sz="2000" b="1">
                <a:latin typeface="Times New Roman" panose="02020603050405020304" pitchFamily="18" charset="0"/>
              </a:rPr>
              <a:t>Lời Giải:</a:t>
            </a:r>
            <a:endParaRPr lang="en-US" sz="20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Par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1" nodeType="clickPar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317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8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317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6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317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1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3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317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7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317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4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317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5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317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317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9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317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88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7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89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317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90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317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91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317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70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17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71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317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9" dur="5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72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317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5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73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31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74"/>
                  </p:tgtEl>
                </p:cond>
              </p:nextCondLst>
            </p:seq>
          </p:childTnLst>
        </p:cTn>
      </p:par>
    </p:tnLst>
    <p:bldLst>
      <p:bldP spid="31751" grpId="0"/>
      <p:bldP spid="31752" grpId="0"/>
      <p:bldP spid="31753" grpId="0"/>
      <p:bldP spid="31754" grpId="0"/>
      <p:bldP spid="31755" grpId="0"/>
      <p:bldP spid="31756" grpId="0"/>
      <p:bldP spid="31757" grpId="0"/>
      <p:bldP spid="31758" grpId="0"/>
      <p:bldP spid="31759" grpId="0"/>
      <p:bldP spid="31760" grpId="0"/>
      <p:bldP spid="31761" grpId="0"/>
      <p:bldP spid="31762" grpId="0"/>
      <p:bldP spid="31763" grpId="0" animBg="1"/>
      <p:bldP spid="31764" grpId="0" animBg="1"/>
      <p:bldP spid="31765" grpId="0" animBg="1"/>
      <p:bldP spid="31766" grpId="0" animBg="1"/>
      <p:bldP spid="31767" grpId="0" animBg="1"/>
      <p:bldP spid="31768" grpId="0" bldLvl="0" animBg="1"/>
      <p:bldP spid="31769" grpId="0" animBg="1"/>
      <p:bldP spid="31770" grpId="0" bldLvl="0" animBg="1"/>
      <p:bldP spid="31771" grpId="0" bldLvl="0" animBg="1"/>
      <p:bldP spid="31772" grpId="0" bldLvl="0" animBg="1"/>
      <p:bldP spid="31773" grpId="0" bldLvl="0" animBg="1"/>
      <p:bldP spid="31774" grpId="0" bldLvl="0" animBg="1"/>
      <p:bldP spid="31775" grpId="0" bldLvl="0" animBg="1"/>
      <p:bldP spid="31776" grpId="0" bldLvl="0" animBg="1"/>
      <p:bldP spid="31777" grpId="0" bldLvl="0" animBg="1"/>
      <p:bldP spid="31778" grpId="0" bldLvl="0" animBg="1"/>
      <p:bldP spid="31779" grpId="0" bldLvl="0" animBg="1"/>
      <p:bldP spid="31781" grpId="0" bldLvl="0" animBg="1"/>
      <p:bldP spid="31782" grpId="0" bldLvl="0" animBg="1"/>
      <p:bldP spid="31783" grpId="0" bldLvl="0" animBg="1"/>
      <p:bldP spid="31784" grpId="0" bldLvl="0" animBg="1"/>
      <p:bldP spid="31785" grpId="0" bldLvl="0" animBg="1"/>
      <p:bldP spid="31786" grpId="0" bldLvl="0" animBg="1"/>
      <p:bldP spid="31787" grpId="0" bldLvl="0" animBg="1"/>
      <p:bldP spid="31788" grpId="0" bldLvl="0" animBg="1"/>
      <p:bldP spid="31789" grpId="0" bldLvl="0" animBg="1"/>
      <p:bldP spid="31790" grpId="0" bldLvl="0" animBg="1"/>
      <p:bldP spid="31791" grpId="0" bldLvl="0" animBg="1"/>
      <p:bldP spid="3" grpId="0" bldLvl="0" animBg="1"/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Text Box 99"/>
          <p:cNvSpPr txBox="1"/>
          <p:nvPr/>
        </p:nvSpPr>
        <p:spPr>
          <a:xfrm>
            <a:off x="315595" y="163830"/>
            <a:ext cx="858202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3. Bài tập 3: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Theo bản đồ, tỉ lệ và kích thước đã cho trên hình (</a:t>
            </a:r>
            <a:r>
              <a:rPr lang="en-US" sz="240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đơn vị là mm)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Tính diện tích  thực </a:t>
            </a:r>
            <a:r>
              <a:rPr lang="en-US" sz="240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(m</a:t>
            </a:r>
            <a:r>
              <a:rPr lang="en-US" sz="2400" baseline="3000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2</a:t>
            </a:r>
            <a:r>
              <a:rPr lang="en-US" sz="240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)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của hồ nước (phần gạch đậm).</a:t>
            </a: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4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5461000" y="1054100"/>
            <a:ext cx="3749040" cy="29108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1" name="Text Box 100"/>
          <p:cNvSpPr txBox="1"/>
          <p:nvPr/>
        </p:nvSpPr>
        <p:spPr>
          <a:xfrm>
            <a:off x="483235" y="1336675"/>
            <a:ext cx="7872730" cy="4892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</a:t>
            </a:r>
            <a:r>
              <a:rPr lang="en-US" sz="2400" baseline="-25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ABCD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= AD.AB</a:t>
            </a: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= (20 + 40).(40 + 10 + 35) = 5100 (mm</a:t>
            </a:r>
            <a:r>
              <a:rPr lang="en-US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S</a:t>
            </a:r>
            <a:r>
              <a:rPr lang="en-US" sz="2400" baseline="-25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 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=            = 400 (mm</a:t>
            </a:r>
            <a:r>
              <a:rPr lang="en-US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S</a:t>
            </a:r>
            <a:r>
              <a:rPr lang="en-US" sz="2400" baseline="-25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II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=            = 100 (mm</a:t>
            </a:r>
            <a:r>
              <a:rPr lang="en-US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S</a:t>
            </a:r>
            <a:r>
              <a:rPr lang="en-US" sz="2400" baseline="-25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III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=                       = 962,5 (mm</a:t>
            </a:r>
            <a:r>
              <a:rPr lang="en-US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S</a:t>
            </a:r>
            <a:r>
              <a:rPr lang="en-US" sz="2400" baseline="-25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IV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=              = 375 (mm</a:t>
            </a:r>
            <a:r>
              <a:rPr lang="en-US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)	S</a:t>
            </a:r>
            <a:r>
              <a:rPr lang="en-US" sz="2400" baseline="-25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=                      = 412,5 (mm</a:t>
            </a:r>
            <a:r>
              <a:rPr lang="en-US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Diện tích phần gạch đậm:S = 5100 - (400 + 100 + 962,5 + 375 + 412,5) = 2850 (mm</a:t>
            </a:r>
            <a:r>
              <a:rPr lang="en-US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endParaRPr lang="en-US" sz="2400"/>
          </a:p>
        </p:txBody>
      </p:sp>
      <p:sp>
        <p:nvSpPr>
          <p:cNvPr id="5" name="Text Box 4"/>
          <p:cNvSpPr txBox="1"/>
          <p:nvPr/>
        </p:nvSpPr>
        <p:spPr>
          <a:xfrm>
            <a:off x="459740" y="989965"/>
            <a:ext cx="129095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Lời giải:</a:t>
            </a:r>
            <a:endParaRPr lang="en-US" sz="2400"/>
          </a:p>
        </p:txBody>
      </p:sp>
      <p:graphicFrame>
        <p:nvGraphicFramePr>
          <p:cNvPr id="19" name="Content Placeholder 18"/>
          <p:cNvGraphicFramePr/>
          <p:nvPr>
            <p:ph sz="half" idx="1"/>
          </p:nvPr>
        </p:nvGraphicFramePr>
        <p:xfrm>
          <a:off x="1099947" y="2294732"/>
          <a:ext cx="802640" cy="737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" name="" r:id="rId2" imgW="469900" imgH="444500" progId="Equation.DSMT4">
                  <p:embed/>
                </p:oleObj>
              </mc:Choice>
              <mc:Fallback>
                <p:oleObj name="" r:id="rId2" imgW="469900" imgH="444500" progId="Equation.DSMT4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9947" y="2294732"/>
                        <a:ext cx="802640" cy="737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ontent Placeholder 5"/>
          <p:cNvGraphicFramePr/>
          <p:nvPr>
            <p:ph sz="half" idx="2"/>
          </p:nvPr>
        </p:nvGraphicFramePr>
        <p:xfrm>
          <a:off x="1197483" y="3059907"/>
          <a:ext cx="781050" cy="737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4" imgW="457200" imgH="444500" progId="Equation.DSMT4">
                  <p:embed/>
                </p:oleObj>
              </mc:Choice>
              <mc:Fallback>
                <p:oleObj name="" r:id="rId4" imgW="457200" imgH="444500" progId="Equation.DSMT4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7483" y="3059907"/>
                        <a:ext cx="781050" cy="737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/>
          <p:nvPr/>
        </p:nvGraphicFramePr>
        <p:xfrm>
          <a:off x="1282890" y="3797777"/>
          <a:ext cx="1584325" cy="737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6" imgW="927100" imgH="444500" progId="Equation.DSMT4">
                  <p:embed/>
                </p:oleObj>
              </mc:Choice>
              <mc:Fallback>
                <p:oleObj name="" r:id="rId6" imgW="927100" imgH="444500" progId="Equation.DSMT4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82890" y="3797777"/>
                        <a:ext cx="1584325" cy="737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/>
          <p:nvPr/>
        </p:nvGraphicFramePr>
        <p:xfrm>
          <a:off x="1282573" y="4535647"/>
          <a:ext cx="781050" cy="737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" name="" r:id="rId8" imgW="457200" imgH="444500" progId="Equation.DSMT4">
                  <p:embed/>
                </p:oleObj>
              </mc:Choice>
              <mc:Fallback>
                <p:oleObj name="" r:id="rId8" imgW="457200" imgH="444500" progId="Equation.DSMT4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82573" y="4535647"/>
                        <a:ext cx="781050" cy="737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/>
          <p:nvPr/>
        </p:nvGraphicFramePr>
        <p:xfrm>
          <a:off x="4874450" y="4524217"/>
          <a:ext cx="1562735" cy="737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10" imgW="914400" imgH="444500" progId="Equation.DSMT4">
                  <p:embed/>
                </p:oleObj>
              </mc:Choice>
              <mc:Fallback>
                <p:oleObj name="" r:id="rId10" imgW="914400" imgH="444500" progId="Equation.DSMT4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874450" y="4524217"/>
                        <a:ext cx="1562735" cy="737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-2147482622"/>
          <p:cNvGraphicFramePr/>
          <p:nvPr/>
        </p:nvGraphicFramePr>
        <p:xfrm>
          <a:off x="7259955" y="3713480"/>
          <a:ext cx="71818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2" imgW="495300" imgH="457200" progId="Equation.DSMT4">
                  <p:embed/>
                </p:oleObj>
              </mc:Choice>
              <mc:Fallback>
                <p:oleObj name="" r:id="rId12" imgW="495300" imgH="4572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259955" y="3713480"/>
                        <a:ext cx="718185" cy="657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7"/>
          <p:cNvSpPr txBox="1"/>
          <p:nvPr/>
        </p:nvSpPr>
        <p:spPr>
          <a:xfrm>
            <a:off x="6566535" y="3841115"/>
            <a:ext cx="7486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/>
              <a:t>Tỉ lệ:</a:t>
            </a:r>
            <a:endParaRPr lang="en-US" sz="2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5" grpId="0"/>
      <p:bldP spid="101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Object -2147482622"/>
          <p:cNvGraphicFramePr/>
          <p:nvPr/>
        </p:nvGraphicFramePr>
        <p:xfrm>
          <a:off x="7259955" y="3713480"/>
          <a:ext cx="71818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495300" imgH="457200" progId="Equation.DSMT4">
                  <p:embed/>
                </p:oleObj>
              </mc:Choice>
              <mc:Fallback>
                <p:oleObj name="" r:id="rId1" imgW="495300" imgH="4572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259955" y="3713480"/>
                        <a:ext cx="718185" cy="657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7"/>
          <p:cNvSpPr txBox="1"/>
          <p:nvPr/>
        </p:nvSpPr>
        <p:spPr>
          <a:xfrm>
            <a:off x="6566535" y="3841115"/>
            <a:ext cx="7486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/>
              <a:t>Tỉ lệ:</a:t>
            </a:r>
            <a:endParaRPr lang="en-US" sz="2000"/>
          </a:p>
        </p:txBody>
      </p:sp>
      <p:pic>
        <p:nvPicPr>
          <p:cNvPr id="6" name="Content Placeholder 5"/>
          <p:cNvPicPr>
            <a:picLocks noChangeAspect="1"/>
          </p:cNvPicPr>
          <p:nvPr>
            <p:ph/>
          </p:nvPr>
        </p:nvPicPr>
        <p:blipFill>
          <a:blip r:embed="rId3"/>
          <a:stretch>
            <a:fillRect/>
          </a:stretch>
        </p:blipFill>
        <p:spPr>
          <a:xfrm>
            <a:off x="5236845" y="802640"/>
            <a:ext cx="3749040" cy="29108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 Box 6"/>
          <p:cNvSpPr txBox="1"/>
          <p:nvPr/>
        </p:nvSpPr>
        <p:spPr>
          <a:xfrm>
            <a:off x="657860" y="1263650"/>
            <a:ext cx="488061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40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Tính diện tích thực của hồ nước:</a:t>
            </a:r>
            <a:endParaRPr lang="en-US" sz="240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  <a:p>
            <a:r>
              <a:rPr lang="en-US" sz="240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2850x10 000</a:t>
            </a:r>
            <a:r>
              <a:rPr lang="en-US" sz="2400" baseline="3000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2</a:t>
            </a:r>
            <a:r>
              <a:rPr lang="en-US" sz="240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endParaRPr lang="en-US" sz="240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  <a:p>
            <a:r>
              <a:rPr lang="en-US" sz="240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= 285 000 000 000 (mm</a:t>
            </a:r>
            <a:r>
              <a:rPr lang="en-US" sz="2400" baseline="3000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2</a:t>
            </a:r>
            <a:r>
              <a:rPr lang="en-US" sz="240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)</a:t>
            </a:r>
            <a:endParaRPr lang="en-US" sz="240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  <a:p>
            <a:r>
              <a:rPr lang="en-US" sz="240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= 285 000 (m</a:t>
            </a:r>
            <a:r>
              <a:rPr lang="en-US" sz="2400" baseline="3000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2</a:t>
            </a:r>
            <a:r>
              <a:rPr lang="en-US" sz="240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)</a:t>
            </a:r>
            <a:endParaRPr lang="en-US" sz="240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2" name="Action Button: Forward or Next 1">
            <a:hlinkClick r:id="rId4" action="ppaction://hlinksldjump"/>
          </p:cNvPr>
          <p:cNvSpPr/>
          <p:nvPr/>
        </p:nvSpPr>
        <p:spPr>
          <a:xfrm>
            <a:off x="8775065" y="6497955"/>
            <a:ext cx="292735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Rectangle 12"/>
          <p:cNvSpPr/>
          <p:nvPr/>
        </p:nvSpPr>
        <p:spPr>
          <a:xfrm>
            <a:off x="6105525" y="1590675"/>
            <a:ext cx="2284095" cy="226123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9" name="Group 19"/>
          <p:cNvGrpSpPr/>
          <p:nvPr/>
        </p:nvGrpSpPr>
        <p:grpSpPr>
          <a:xfrm rot="6720000">
            <a:off x="6870700" y="2947670"/>
            <a:ext cx="1685290" cy="1733550"/>
            <a:chOff x="9088" y="93423"/>
            <a:chExt cx="1892" cy="1928"/>
          </a:xfrm>
        </p:grpSpPr>
        <p:grpSp>
          <p:nvGrpSpPr>
            <p:cNvPr id="17" name="Group 17"/>
            <p:cNvGrpSpPr/>
            <p:nvPr/>
          </p:nvGrpSpPr>
          <p:grpSpPr>
            <a:xfrm>
              <a:off x="9096" y="93423"/>
              <a:ext cx="1884" cy="1929"/>
              <a:chOff x="10596" y="93423"/>
              <a:chExt cx="1884" cy="1929"/>
            </a:xfrm>
          </p:grpSpPr>
          <p:cxnSp>
            <p:nvCxnSpPr>
              <p:cNvPr id="15" name="Straight Connector 15"/>
              <p:cNvCxnSpPr/>
              <p:nvPr/>
            </p:nvCxnSpPr>
            <p:spPr>
              <a:xfrm>
                <a:off x="10596" y="93423"/>
                <a:ext cx="0" cy="192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6"/>
              <p:cNvCxnSpPr/>
              <p:nvPr/>
            </p:nvCxnSpPr>
            <p:spPr>
              <a:xfrm>
                <a:off x="10596" y="95352"/>
                <a:ext cx="1884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" name="Rectangle 18"/>
            <p:cNvSpPr/>
            <p:nvPr/>
          </p:nvSpPr>
          <p:spPr>
            <a:xfrm>
              <a:off x="9088" y="95233"/>
              <a:ext cx="119" cy="119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prstDash val="soli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22" name="Straight Connector 15"/>
          <p:cNvCxnSpPr/>
          <p:nvPr/>
        </p:nvCxnSpPr>
        <p:spPr>
          <a:xfrm rot="8040000">
            <a:off x="7814945" y="2480310"/>
            <a:ext cx="0" cy="161671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16"/>
          <p:cNvCxnSpPr/>
          <p:nvPr/>
        </p:nvCxnSpPr>
        <p:spPr>
          <a:xfrm rot="8040000">
            <a:off x="5868670" y="3282950"/>
            <a:ext cx="159131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 Box 1"/>
          <p:cNvSpPr txBox="1"/>
          <p:nvPr/>
        </p:nvSpPr>
        <p:spPr>
          <a:xfrm>
            <a:off x="5798185" y="3778885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A</a:t>
            </a:r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8249285" y="3902075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B</a:t>
            </a:r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8383905" y="138811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C</a:t>
            </a:r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8380095" y="286893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F</a:t>
            </a:r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6289675" y="398907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x</a:t>
            </a: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6755765" y="3902075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E</a:t>
            </a:r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 flipH="1">
            <a:off x="5754370" y="1289685"/>
            <a:ext cx="4273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D</a:t>
            </a:r>
            <a:endParaRPr lang="en-US"/>
          </a:p>
        </p:txBody>
      </p:sp>
      <p:sp>
        <p:nvSpPr>
          <p:cNvPr id="11" name="Text Box 10"/>
          <p:cNvSpPr txBox="1"/>
          <p:nvPr/>
        </p:nvSpPr>
        <p:spPr>
          <a:xfrm>
            <a:off x="8659495" y="3288030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y</a:t>
            </a:r>
            <a:endParaRPr lang="en-US"/>
          </a:p>
        </p:txBody>
      </p:sp>
      <p:sp>
        <p:nvSpPr>
          <p:cNvPr id="13" name="Text Box 12"/>
          <p:cNvSpPr txBox="1"/>
          <p:nvPr/>
        </p:nvSpPr>
        <p:spPr>
          <a:xfrm>
            <a:off x="7024370" y="2406015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O</a:t>
            </a:r>
            <a:endParaRPr lang="en-US"/>
          </a:p>
        </p:txBody>
      </p:sp>
      <p:graphicFrame>
        <p:nvGraphicFramePr>
          <p:cNvPr id="20" name="Content Placeholder 19"/>
          <p:cNvGraphicFramePr/>
          <p:nvPr>
            <p:ph sz="half" idx="1"/>
          </p:nvPr>
        </p:nvGraphicFramePr>
        <p:xfrm>
          <a:off x="544830" y="1934845"/>
          <a:ext cx="5165725" cy="1479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3090"/>
                <a:gridCol w="4572635"/>
              </a:tblGrid>
              <a:tr h="1113790">
                <a:tc>
                  <a:txBody>
                    <a:bodyPr/>
                    <a:p>
                      <a:pPr>
                        <a:buNone/>
                      </a:pPr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GT</a:t>
                      </a:r>
                      <a:endParaRPr lang="en-US" sz="24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 vuông ABCD, Tâm đối xứng O, cạnh a.                , </a:t>
                      </a:r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endParaRPr lang="en-US" sz="24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endParaRPr lang="en-US" sz="24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 diện tích tứ giác OEBF</a:t>
                      </a:r>
                      <a:endParaRPr lang="en-US" sz="24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Content Placeholder -2147482547"/>
          <p:cNvGraphicFramePr>
            <a:graphicFrameLocks noChangeAspect="1"/>
          </p:cNvGraphicFramePr>
          <p:nvPr>
            <p:ph sz="half" idx="2"/>
          </p:nvPr>
        </p:nvGraphicFramePr>
        <p:xfrm>
          <a:off x="2496185" y="2199640"/>
          <a:ext cx="1263015" cy="529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660400" imgH="254000" progId="Equation.DSMT4">
                  <p:embed/>
                </p:oleObj>
              </mc:Choice>
              <mc:Fallback>
                <p:oleObj name="" r:id="rId1" imgW="660400" imgH="2540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96185" y="2199640"/>
                        <a:ext cx="1263015" cy="5295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759200" y="2232660"/>
          <a:ext cx="1870710" cy="539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" name="" r:id="rId3" imgW="977900" imgH="254000" progId="Equation.DSMT4">
                  <p:embed/>
                </p:oleObj>
              </mc:Choice>
              <mc:Fallback>
                <p:oleObj name="" r:id="rId3" imgW="977900" imgH="254000" progId="Equation.DSMT4">
                  <p:embed/>
                  <p:pic>
                    <p:nvPicPr>
                      <p:cNvPr id="0" name="Picture 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59200" y="2232660"/>
                        <a:ext cx="1870710" cy="5391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188720" y="2558415"/>
          <a:ext cx="1822450" cy="539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" name="" r:id="rId5" imgW="952500" imgH="254000" progId="Equation.DSMT4">
                  <p:embed/>
                </p:oleObj>
              </mc:Choice>
              <mc:Fallback>
                <p:oleObj name="" r:id="rId5" imgW="952500" imgH="254000" progId="Equation.DSMT4">
                  <p:embed/>
                  <p:pic>
                    <p:nvPicPr>
                      <p:cNvPr id="0" name="Picture 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8720" y="2558415"/>
                        <a:ext cx="1822450" cy="5391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27"/>
          <p:cNvSpPr txBox="1"/>
          <p:nvPr/>
        </p:nvSpPr>
        <p:spPr>
          <a:xfrm>
            <a:off x="320675" y="160020"/>
            <a:ext cx="860615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/>
              <a:t>4. Bài tập 4.</a:t>
            </a:r>
            <a:endParaRPr lang="en-US" sz="2400"/>
          </a:p>
          <a:p>
            <a:pPr algn="just"/>
            <a:r>
              <a:rPr lang="en-US" sz="2400"/>
              <a:t>     Cho hình vuông ABCD, tâm đối </a:t>
            </a:r>
            <a:r>
              <a:rPr lang="en-US" sz="2400">
                <a:sym typeface="+mn-ea"/>
              </a:rPr>
              <a:t>xứng</a:t>
            </a:r>
            <a:r>
              <a:rPr lang="en-US" sz="2400"/>
              <a:t> O, cạnh a. Một góc vuông xOy có tia Ox cắt cạnh AB tại E, tia Oy cắt cạnh BC tại F. Tính diện tích tứ giác OEBF.</a:t>
            </a:r>
            <a:endParaRPr lang="en-US" sz="2400"/>
          </a:p>
        </p:txBody>
      </p:sp>
      <p:sp>
        <p:nvSpPr>
          <p:cNvPr id="8" name="Action Button: Forward or Next 7">
            <a:hlinkClick r:id="rId7" action="ppaction://hlinksldjump"/>
          </p:cNvPr>
          <p:cNvSpPr/>
          <p:nvPr/>
        </p:nvSpPr>
        <p:spPr>
          <a:xfrm>
            <a:off x="8686800" y="6553200"/>
            <a:ext cx="304800" cy="228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12510" y="1600200"/>
            <a:ext cx="76200" cy="12827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319770" y="1598930"/>
            <a:ext cx="76200" cy="12827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321675" y="3727450"/>
            <a:ext cx="76200" cy="12827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0" name="Text Box 29"/>
          <p:cNvSpPr txBox="1"/>
          <p:nvPr/>
        </p:nvSpPr>
        <p:spPr>
          <a:xfrm>
            <a:off x="5830570" y="2478405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a</a:t>
            </a:r>
            <a:endParaRPr lang="en-US"/>
          </a:p>
        </p:txBody>
      </p:sp>
      <p:sp>
        <p:nvSpPr>
          <p:cNvPr id="31" name="Text Box 30"/>
          <p:cNvSpPr txBox="1"/>
          <p:nvPr/>
        </p:nvSpPr>
        <p:spPr>
          <a:xfrm>
            <a:off x="7014210" y="1298575"/>
            <a:ext cx="466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a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PPSNARRATION" val="13,371135678,G:\Toan 8 dien tich da giac\Media.ppcx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3242</Words>
  <Application>WPS Presentation</Application>
  <PresentationFormat/>
  <Paragraphs>404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39</vt:i4>
      </vt:variant>
      <vt:variant>
        <vt:lpstr>幻灯片标题</vt:lpstr>
      </vt:variant>
      <vt:variant>
        <vt:i4>13</vt:i4>
      </vt:variant>
    </vt:vector>
  </HeadingPairs>
  <TitlesOfParts>
    <vt:vector size="63" baseType="lpstr">
      <vt:lpstr>Arial</vt:lpstr>
      <vt:lpstr>SimSun</vt:lpstr>
      <vt:lpstr>Wingdings</vt:lpstr>
      <vt:lpstr>Times New Roman</vt:lpstr>
      <vt:lpstr>HP001 4 hàng</vt:lpstr>
      <vt:lpstr>VNI-Times</vt:lpstr>
      <vt:lpstr>MJXc-TeX-math-Iw</vt:lpstr>
      <vt:lpstr>Microsoft YaHei</vt:lpstr>
      <vt:lpstr>Arial Unicode MS</vt:lpstr>
      <vt:lpstr>Segoe Print</vt:lpstr>
      <vt:lpstr>Default Design</vt:lpstr>
      <vt:lpstr>Equation.DSMT4</vt:lpstr>
      <vt:lpstr>CorelDRAW.Graphic.11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CorelDRAW.Graphic.11</vt:lpstr>
      <vt:lpstr>CorelDRAW.Graphic.11</vt:lpstr>
      <vt:lpstr>CorelDRAW.Graphic.11</vt:lpstr>
      <vt:lpstr>CorelDRAW.Graphic.11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Kimchinh Tranthi</cp:lastModifiedBy>
  <cp:revision>166</cp:revision>
  <dcterms:created xsi:type="dcterms:W3CDTF">2014-01-01T13:40:00Z</dcterms:created>
  <dcterms:modified xsi:type="dcterms:W3CDTF">2019-01-17T01:20:58Z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1033-10.2.0.7587</vt:lpwstr>
  </property>
</Properties>
</file>